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7" r:id="rId3"/>
    <p:sldId id="270" r:id="rId4"/>
    <p:sldId id="281" r:id="rId5"/>
    <p:sldId id="286" r:id="rId6"/>
    <p:sldId id="285" r:id="rId7"/>
    <p:sldId id="287" r:id="rId8"/>
    <p:sldId id="288" r:id="rId9"/>
    <p:sldId id="289" r:id="rId10"/>
    <p:sldId id="290" r:id="rId11"/>
    <p:sldId id="291" r:id="rId12"/>
    <p:sldId id="292" r:id="rId13"/>
    <p:sldId id="293" r:id="rId14"/>
    <p:sldId id="294" r:id="rId15"/>
    <p:sldId id="295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496B"/>
    <a:srgbClr val="0FA8F5"/>
    <a:srgbClr val="076797"/>
    <a:srgbClr val="E73A1C"/>
    <a:srgbClr val="065D88"/>
    <a:srgbClr val="7CAFDE"/>
    <a:srgbClr val="0878B0"/>
    <a:srgbClr val="D9D9D9"/>
    <a:srgbClr val="098E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50" autoAdjust="0"/>
    <p:restoredTop sz="87963"/>
  </p:normalViewPr>
  <p:slideViewPr>
    <p:cSldViewPr snapToGrid="0">
      <p:cViewPr>
        <p:scale>
          <a:sx n="98" d="100"/>
          <a:sy n="98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tiff>
</file>

<file path=ppt/media/image12.tiff>
</file>

<file path=ppt/media/image2.jpg>
</file>

<file path=ppt/media/image3.jpe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A2331E-1672-4149-9F54-8061C9A6C811}" type="datetimeFigureOut">
              <a:rPr lang="en-US" smtClean="0"/>
              <a:t>10/10/17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0D3ED-7856-FF49-A760-F8241A3F84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34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code.net/2017/7/11/15953794/uber-susan-fowler-manager-engineering-sexism-harassment" TargetMode="External"/><Relationship Id="rId4" Type="http://schemas.openxmlformats.org/officeDocument/2006/relationships/hyperlink" Target="https://www.recode.net/2017/4/6/15194322/waymo-uber-lawsuit-self-driving-lidar-anthony-levandowski-injunction" TargetMode="External"/><Relationship Id="rId5" Type="http://schemas.openxmlformats.org/officeDocument/2006/relationships/hyperlink" Target="https://www.recode.net/2017/1/30/14445122/delete-uber-trump-protest-immigration-ban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Relationship Id="rId3" Type="http://schemas.openxmlformats.org/officeDocument/2006/relationships/hyperlink" Target="http://www.nyc.gov/html/tlc/html/about/trip_record_data.shtml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past year has been a PR nightmare for Uber, as the ride-sharing company has committed all sorts of blunders — legal and otherwise. Uber has been accused of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sexual harassment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stealing trade secrets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profiteering off protests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0D3ED-7856-FF49-A760-F8241A3F84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295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According 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New York City Taxi &amp; Limousine Commission, there are 1.1 billion individual taxi trips in the city from January 2009 through June 2015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official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TLC trip record dataset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contains data for over 1.1 billion taxi trips from January 2009 through June 2015, covering both yellow and green taxis.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0D3ED-7856-FF49-A760-F8241A3F84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20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0D3ED-7856-FF49-A760-F8241A3F84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40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One day </a:t>
            </a:r>
            <a:r>
              <a:rPr lang="mr-IN" sz="1200" dirty="0" smtClean="0"/>
              <a:t>…</a:t>
            </a:r>
            <a:r>
              <a:rPr lang="en-US" sz="120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0D3ED-7856-FF49-A760-F8241A3F84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5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Template/Home.shtml" TargetMode="External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7094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21656" y="638448"/>
            <a:ext cx="2819400" cy="7610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zh-CN" altLang="en-US" dirty="0" smtClean="0"/>
              <a:t>单击此处添加标题</a:t>
            </a:r>
            <a:endParaRPr lang="zh-CN" altLang="en-US" dirty="0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789075" y="482949"/>
            <a:ext cx="632581" cy="643235"/>
            <a:chOff x="628650" y="640896"/>
            <a:chExt cx="1292679" cy="1314450"/>
          </a:xfrm>
        </p:grpSpPr>
        <p:sp>
          <p:nvSpPr>
            <p:cNvPr id="8" name="矩形 7"/>
            <p:cNvSpPr/>
            <p:nvPr/>
          </p:nvSpPr>
          <p:spPr>
            <a:xfrm>
              <a:off x="628650" y="640896"/>
              <a:ext cx="438150" cy="4381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043668" y="640896"/>
              <a:ext cx="438150" cy="438150"/>
            </a:xfrm>
            <a:prstGeom prst="rect">
              <a:avLst/>
            </a:prstGeom>
            <a:solidFill>
              <a:srgbClr val="054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483179" y="640896"/>
              <a:ext cx="438150" cy="438150"/>
            </a:xfrm>
            <a:prstGeom prst="rect">
              <a:avLst/>
            </a:prstGeom>
            <a:solidFill>
              <a:srgbClr val="0767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628650" y="1079046"/>
              <a:ext cx="438150" cy="43815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628650" y="1517196"/>
              <a:ext cx="438150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43668" y="1079046"/>
              <a:ext cx="438150" cy="43815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2458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5747657" y="0"/>
            <a:ext cx="6444343" cy="6858000"/>
          </a:xfrm>
          <a:prstGeom prst="rect">
            <a:avLst/>
          </a:prstGeom>
          <a:blipFill rotWithShape="1">
            <a:blip r:embed="rId2"/>
            <a:srcRect/>
            <a:stretch>
              <a:fillRect l="-13235" r="-25449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5747657" y="0"/>
            <a:ext cx="1719943" cy="171994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5747657" y="1719943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5747657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747657" y="5132614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7467600" y="0"/>
            <a:ext cx="1719943" cy="1719943"/>
          </a:xfrm>
          <a:prstGeom prst="rect">
            <a:avLst/>
          </a:prstGeom>
          <a:solidFill>
            <a:srgbClr val="065D8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7467600" y="1714500"/>
            <a:ext cx="1719943" cy="1719943"/>
          </a:xfrm>
          <a:prstGeom prst="rect">
            <a:avLst/>
          </a:prstGeom>
          <a:solidFill>
            <a:srgbClr val="92D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187543" y="1714500"/>
            <a:ext cx="1719943" cy="1719943"/>
          </a:xfrm>
          <a:prstGeom prst="rect">
            <a:avLst/>
          </a:prstGeom>
          <a:solidFill>
            <a:srgbClr val="00206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 userDrawn="1"/>
        </p:nvSpPr>
        <p:spPr>
          <a:xfrm>
            <a:off x="7467600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9203871" y="0"/>
            <a:ext cx="1719943" cy="1719943"/>
          </a:xfrm>
          <a:prstGeom prst="rect">
            <a:avLst/>
          </a:prstGeom>
          <a:solidFill>
            <a:schemeClr val="bg1">
              <a:lumMod val="85000"/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677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6444343" cy="6858000"/>
          </a:xfrm>
          <a:prstGeom prst="rect">
            <a:avLst/>
          </a:prstGeom>
          <a:blipFill rotWithShape="1">
            <a:blip r:embed="rId2"/>
            <a:srcRect/>
            <a:stretch>
              <a:fillRect l="-13235" r="-25449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2988129" y="0"/>
            <a:ext cx="1719943" cy="1719943"/>
          </a:xfrm>
          <a:prstGeom prst="rect">
            <a:avLst/>
          </a:prstGeom>
          <a:solidFill>
            <a:srgbClr val="065D8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2988129" y="1714500"/>
            <a:ext cx="1719943" cy="1719943"/>
          </a:xfrm>
          <a:prstGeom prst="rect">
            <a:avLst/>
          </a:prstGeom>
          <a:solidFill>
            <a:srgbClr val="92D05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4708072" y="1714500"/>
            <a:ext cx="1719943" cy="1719943"/>
          </a:xfrm>
          <a:prstGeom prst="rect">
            <a:avLst/>
          </a:prstGeom>
          <a:solidFill>
            <a:srgbClr val="00206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4732564" y="3428999"/>
            <a:ext cx="1719943" cy="1719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4724400" y="0"/>
            <a:ext cx="1719943" cy="1719943"/>
          </a:xfrm>
          <a:prstGeom prst="rect">
            <a:avLst/>
          </a:prstGeom>
          <a:solidFill>
            <a:schemeClr val="bg1">
              <a:lumMod val="85000"/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732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12192000" cy="77470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0878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7143750" y="0"/>
            <a:ext cx="5048250" cy="6858000"/>
          </a:xfrm>
          <a:prstGeom prst="rect">
            <a:avLst/>
          </a:prstGeom>
          <a:blipFill rotWithShape="1">
            <a:blip r:embed="rId2"/>
            <a:srcRect/>
            <a:stretch>
              <a:fillRect l="-44549" r="-32487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7120693" y="0"/>
            <a:ext cx="5071307" cy="6858000"/>
          </a:xfrm>
          <a:prstGeom prst="rect">
            <a:avLst/>
          </a:prstGeom>
          <a:solidFill>
            <a:srgbClr val="05496B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766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 flipH="1">
            <a:off x="0" y="-1"/>
            <a:ext cx="5203371" cy="6881051"/>
            <a:chOff x="6988629" y="-1"/>
            <a:chExt cx="5203371" cy="6881051"/>
          </a:xfrm>
        </p:grpSpPr>
        <p:sp>
          <p:nvSpPr>
            <p:cNvPr id="6" name="矩形 5"/>
            <p:cNvSpPr/>
            <p:nvPr userDrawn="1"/>
          </p:nvSpPr>
          <p:spPr>
            <a:xfrm>
              <a:off x="7010400" y="0"/>
              <a:ext cx="5181600" cy="6881050"/>
            </a:xfrm>
            <a:prstGeom prst="rect">
              <a:avLst/>
            </a:prstGeom>
            <a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9050"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矩形 6"/>
            <p:cNvSpPr/>
            <p:nvPr userDrawn="1"/>
          </p:nvSpPr>
          <p:spPr>
            <a:xfrm>
              <a:off x="7010400" y="0"/>
              <a:ext cx="1719943" cy="1719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8730343" y="1736365"/>
              <a:ext cx="1719943" cy="1719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8730343" y="-1"/>
              <a:ext cx="1719943" cy="1719943"/>
            </a:xfrm>
            <a:prstGeom prst="rect">
              <a:avLst/>
            </a:prstGeom>
            <a:solidFill>
              <a:srgbClr val="00B0F0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6988629" y="1736365"/>
              <a:ext cx="1719943" cy="1719943"/>
            </a:xfrm>
            <a:prstGeom prst="rect">
              <a:avLst/>
            </a:prstGeom>
            <a:solidFill>
              <a:srgbClr val="065D88">
                <a:alpha val="4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7013121" y="3440524"/>
              <a:ext cx="1719943" cy="171994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 userDrawn="1"/>
          </p:nvSpPr>
          <p:spPr>
            <a:xfrm>
              <a:off x="8730342" y="5157839"/>
              <a:ext cx="1719943" cy="1719943"/>
            </a:xfrm>
            <a:prstGeom prst="rect">
              <a:avLst/>
            </a:prstGeom>
            <a:solidFill>
              <a:srgbClr val="05496B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7010400" y="5157839"/>
              <a:ext cx="1719943" cy="17199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0186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</a:p>
        </p:txBody>
      </p:sp>
      <p:sp>
        <p:nvSpPr>
          <p:cNvPr id="6" name="矩形 5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Calibri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Office</a:t>
            </a:r>
            <a:r>
              <a:rPr lang="en-US" altLang="zh-CN" sz="1333" dirty="0">
                <a:solidFill>
                  <a:prstClr val="white"/>
                </a:solidFill>
              </a:rPr>
              <a:t>PLUS </a:t>
            </a:r>
            <a:r>
              <a:rPr lang="zh-CN" altLang="en-US" sz="1333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03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kumimoji="1"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获取更多优质模板（放映模式）</a:t>
            </a:r>
          </a:p>
        </p:txBody>
      </p:sp>
    </p:spTree>
    <p:extLst>
      <p:ext uri="{BB962C8B-B14F-4D97-AF65-F5344CB8AC3E}">
        <p14:creationId xmlns:p14="http://schemas.microsoft.com/office/powerpoint/2010/main" val="36829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6086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矩形 234"/>
          <p:cNvSpPr/>
          <p:nvPr/>
        </p:nvSpPr>
        <p:spPr>
          <a:xfrm>
            <a:off x="1450618" y="4700255"/>
            <a:ext cx="930216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6600" smtClean="0">
                <a:solidFill>
                  <a:srgbClr val="05496B"/>
                </a:solidFill>
              </a:rPr>
              <a:t>Yellow-Taxi Analysis </a:t>
            </a:r>
            <a:r>
              <a:rPr kumimoji="1" lang="en-US" altLang="zh-CN" sz="6600" dirty="0" smtClean="0">
                <a:solidFill>
                  <a:srgbClr val="05496B"/>
                </a:solidFill>
              </a:rPr>
              <a:t>in NYC</a:t>
            </a:r>
            <a:endParaRPr kumimoji="1" lang="zh-CN" altLang="en-US" sz="6600" dirty="0">
              <a:solidFill>
                <a:srgbClr val="05496B"/>
              </a:solidFill>
            </a:endParaRPr>
          </a:p>
        </p:txBody>
      </p:sp>
      <p:cxnSp>
        <p:nvCxnSpPr>
          <p:cNvPr id="237" name="直接连接符 236"/>
          <p:cNvCxnSpPr/>
          <p:nvPr/>
        </p:nvCxnSpPr>
        <p:spPr>
          <a:xfrm>
            <a:off x="1921239" y="5735314"/>
            <a:ext cx="8258629" cy="0"/>
          </a:xfrm>
          <a:prstGeom prst="line">
            <a:avLst/>
          </a:prstGeom>
          <a:ln w="12700">
            <a:solidFill>
              <a:srgbClr val="0549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矩形 238"/>
          <p:cNvSpPr/>
          <p:nvPr/>
        </p:nvSpPr>
        <p:spPr>
          <a:xfrm>
            <a:off x="3781574" y="6038124"/>
            <a:ext cx="4251477" cy="584771"/>
          </a:xfrm>
          <a:prstGeom prst="rect">
            <a:avLst/>
          </a:prstGeom>
          <a:solidFill>
            <a:srgbClr val="065D88"/>
          </a:solidFill>
        </p:spPr>
        <p:txBody>
          <a:bodyPr wrap="none" lIns="91436" tIns="45718" rIns="91436" bIns="45718">
            <a:spAutoFit/>
          </a:bodyPr>
          <a:lstStyle/>
          <a:p>
            <a:pPr algn="ctr" defTabSz="457178"/>
            <a:r>
              <a:rPr kumimoji="1" lang="en-US" altLang="zh-CN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Presented</a:t>
            </a:r>
            <a:r>
              <a:rPr kumimoji="1" lang="zh-CN" altLang="en-US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 </a:t>
            </a:r>
            <a:r>
              <a:rPr kumimoji="1" lang="en-US" altLang="zh-CN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by</a:t>
            </a:r>
            <a:r>
              <a:rPr kumimoji="1" lang="zh-CN" altLang="en-US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 </a:t>
            </a:r>
            <a:r>
              <a:rPr kumimoji="1" lang="en-US" altLang="zh-CN" sz="1600" dirty="0" err="1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Bilibili</a:t>
            </a:r>
            <a:r>
              <a:rPr kumimoji="1" lang="en-US" altLang="zh-CN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 </a:t>
            </a:r>
            <a:r>
              <a:rPr kumimoji="1" lang="en-US" altLang="zh-CN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Group</a:t>
            </a:r>
          </a:p>
          <a:p>
            <a:pPr algn="ctr" defTabSz="457178"/>
            <a:r>
              <a:rPr kumimoji="1" lang="en-US" altLang="zh-CN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Dongqi Fu</a:t>
            </a:r>
            <a:r>
              <a:rPr kumimoji="1" lang="en-US" altLang="zh-CN" sz="160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,</a:t>
            </a:r>
            <a:r>
              <a:rPr kumimoji="1" lang="en-US" altLang="zh-CN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 </a:t>
            </a:r>
            <a:r>
              <a:rPr kumimoji="1" lang="zh-CN" altLang="en-US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 </a:t>
            </a:r>
            <a:r>
              <a:rPr kumimoji="1" lang="en-US" altLang="zh-CN" sz="1600" dirty="0" err="1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Qingfeng</a:t>
            </a:r>
            <a:r>
              <a:rPr kumimoji="1" lang="en-US" altLang="zh-CN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 Han,</a:t>
            </a:r>
            <a:r>
              <a:rPr kumimoji="1" lang="zh-CN" altLang="en-US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  </a:t>
            </a:r>
            <a:r>
              <a:rPr kumimoji="1" lang="en-US" altLang="zh-CN" sz="1600" dirty="0" smtClea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rPr>
              <a:t>Sudan Zhang</a:t>
            </a:r>
            <a:endParaRPr kumimoji="1" lang="zh-CN" altLang="en-US" sz="1600" dirty="0">
              <a:solidFill>
                <a:schemeClr val="bg1"/>
              </a:solidFill>
              <a:latin typeface="Century Gothic"/>
              <a:ea typeface="微软雅黑" panose="020B0503020204020204" pitchFamily="34" charset="-122"/>
            </a:endParaRPr>
          </a:p>
        </p:txBody>
      </p:sp>
      <p:pic>
        <p:nvPicPr>
          <p:cNvPr id="238" name="Picture 2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463" y="1149950"/>
            <a:ext cx="5854071" cy="3205640"/>
          </a:xfrm>
          <a:prstGeom prst="rect">
            <a:avLst/>
          </a:prstGeom>
        </p:spPr>
      </p:pic>
      <p:grpSp>
        <p:nvGrpSpPr>
          <p:cNvPr id="240" name="组合 14"/>
          <p:cNvGrpSpPr/>
          <p:nvPr/>
        </p:nvGrpSpPr>
        <p:grpSpPr>
          <a:xfrm>
            <a:off x="7320650" y="1451985"/>
            <a:ext cx="3884407" cy="3114147"/>
            <a:chOff x="703626" y="2102149"/>
            <a:chExt cx="3632596" cy="2912269"/>
          </a:xfrm>
        </p:grpSpPr>
        <p:sp>
          <p:nvSpPr>
            <p:cNvPr id="241" name="Freeform 6"/>
            <p:cNvSpPr>
              <a:spLocks/>
            </p:cNvSpPr>
            <p:nvPr/>
          </p:nvSpPr>
          <p:spPr bwMode="auto">
            <a:xfrm>
              <a:off x="2291919" y="4188124"/>
              <a:ext cx="902494" cy="826294"/>
            </a:xfrm>
            <a:custGeom>
              <a:avLst/>
              <a:gdLst>
                <a:gd name="T0" fmla="*/ 443 w 758"/>
                <a:gd name="T1" fmla="*/ 694 h 694"/>
                <a:gd name="T2" fmla="*/ 0 w 758"/>
                <a:gd name="T3" fmla="*/ 379 h 694"/>
                <a:gd name="T4" fmla="*/ 315 w 758"/>
                <a:gd name="T5" fmla="*/ 0 h 694"/>
                <a:gd name="T6" fmla="*/ 758 w 758"/>
                <a:gd name="T7" fmla="*/ 126 h 694"/>
                <a:gd name="T8" fmla="*/ 443 w 758"/>
                <a:gd name="T9" fmla="*/ 694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8" h="694">
                  <a:moveTo>
                    <a:pt x="443" y="694"/>
                  </a:moveTo>
                  <a:lnTo>
                    <a:pt x="0" y="379"/>
                  </a:lnTo>
                  <a:lnTo>
                    <a:pt x="315" y="0"/>
                  </a:lnTo>
                  <a:lnTo>
                    <a:pt x="758" y="126"/>
                  </a:lnTo>
                  <a:lnTo>
                    <a:pt x="443" y="694"/>
                  </a:lnTo>
                  <a:close/>
                </a:path>
              </a:pathLst>
            </a:custGeom>
            <a:solidFill>
              <a:srgbClr val="054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2" name="Freeform 7"/>
            <p:cNvSpPr>
              <a:spLocks/>
            </p:cNvSpPr>
            <p:nvPr/>
          </p:nvSpPr>
          <p:spPr bwMode="auto">
            <a:xfrm>
              <a:off x="2666966" y="3886897"/>
              <a:ext cx="902494" cy="451247"/>
            </a:xfrm>
            <a:custGeom>
              <a:avLst/>
              <a:gdLst>
                <a:gd name="T0" fmla="*/ 317 w 758"/>
                <a:gd name="T1" fmla="*/ 0 h 379"/>
                <a:gd name="T2" fmla="*/ 758 w 758"/>
                <a:gd name="T3" fmla="*/ 189 h 379"/>
                <a:gd name="T4" fmla="*/ 443 w 758"/>
                <a:gd name="T5" fmla="*/ 379 h 379"/>
                <a:gd name="T6" fmla="*/ 0 w 758"/>
                <a:gd name="T7" fmla="*/ 253 h 379"/>
                <a:gd name="T8" fmla="*/ 317 w 758"/>
                <a:gd name="T9" fmla="*/ 0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8" h="379">
                  <a:moveTo>
                    <a:pt x="317" y="0"/>
                  </a:moveTo>
                  <a:lnTo>
                    <a:pt x="758" y="189"/>
                  </a:lnTo>
                  <a:lnTo>
                    <a:pt x="443" y="379"/>
                  </a:lnTo>
                  <a:lnTo>
                    <a:pt x="0" y="253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0FA8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3" name="Freeform 8"/>
            <p:cNvSpPr>
              <a:spLocks/>
            </p:cNvSpPr>
            <p:nvPr/>
          </p:nvSpPr>
          <p:spPr bwMode="auto">
            <a:xfrm>
              <a:off x="3044394" y="3435649"/>
              <a:ext cx="902494" cy="676275"/>
            </a:xfrm>
            <a:custGeom>
              <a:avLst/>
              <a:gdLst>
                <a:gd name="T0" fmla="*/ 315 w 758"/>
                <a:gd name="T1" fmla="*/ 0 h 568"/>
                <a:gd name="T2" fmla="*/ 0 w 758"/>
                <a:gd name="T3" fmla="*/ 379 h 568"/>
                <a:gd name="T4" fmla="*/ 441 w 758"/>
                <a:gd name="T5" fmla="*/ 568 h 568"/>
                <a:gd name="T6" fmla="*/ 758 w 758"/>
                <a:gd name="T7" fmla="*/ 64 h 568"/>
                <a:gd name="T8" fmla="*/ 315 w 758"/>
                <a:gd name="T9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8" h="568">
                  <a:moveTo>
                    <a:pt x="315" y="0"/>
                  </a:moveTo>
                  <a:lnTo>
                    <a:pt x="0" y="379"/>
                  </a:lnTo>
                  <a:lnTo>
                    <a:pt x="441" y="568"/>
                  </a:lnTo>
                  <a:lnTo>
                    <a:pt x="758" y="6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087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4" name="Freeform 9"/>
            <p:cNvSpPr>
              <a:spLocks/>
            </p:cNvSpPr>
            <p:nvPr/>
          </p:nvSpPr>
          <p:spPr bwMode="auto">
            <a:xfrm>
              <a:off x="3419441" y="3286821"/>
              <a:ext cx="902494" cy="225029"/>
            </a:xfrm>
            <a:custGeom>
              <a:avLst/>
              <a:gdLst>
                <a:gd name="T0" fmla="*/ 315 w 758"/>
                <a:gd name="T1" fmla="*/ 0 h 189"/>
                <a:gd name="T2" fmla="*/ 758 w 758"/>
                <a:gd name="T3" fmla="*/ 64 h 189"/>
                <a:gd name="T4" fmla="*/ 443 w 758"/>
                <a:gd name="T5" fmla="*/ 189 h 189"/>
                <a:gd name="T6" fmla="*/ 0 w 758"/>
                <a:gd name="T7" fmla="*/ 125 h 189"/>
                <a:gd name="T8" fmla="*/ 315 w 758"/>
                <a:gd name="T9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8" h="189">
                  <a:moveTo>
                    <a:pt x="315" y="0"/>
                  </a:moveTo>
                  <a:lnTo>
                    <a:pt x="758" y="64"/>
                  </a:lnTo>
                  <a:lnTo>
                    <a:pt x="443" y="189"/>
                  </a:lnTo>
                  <a:lnTo>
                    <a:pt x="0" y="125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7CAF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5" name="Freeform 10"/>
            <p:cNvSpPr>
              <a:spLocks/>
            </p:cNvSpPr>
            <p:nvPr/>
          </p:nvSpPr>
          <p:spPr bwMode="auto">
            <a:xfrm>
              <a:off x="2893184" y="2759374"/>
              <a:ext cx="901304" cy="676275"/>
            </a:xfrm>
            <a:custGeom>
              <a:avLst/>
              <a:gdLst>
                <a:gd name="T0" fmla="*/ 317 w 757"/>
                <a:gd name="T1" fmla="*/ 0 h 568"/>
                <a:gd name="T2" fmla="*/ 0 w 757"/>
                <a:gd name="T3" fmla="*/ 379 h 568"/>
                <a:gd name="T4" fmla="*/ 442 w 757"/>
                <a:gd name="T5" fmla="*/ 568 h 568"/>
                <a:gd name="T6" fmla="*/ 757 w 757"/>
                <a:gd name="T7" fmla="*/ 443 h 568"/>
                <a:gd name="T8" fmla="*/ 317 w 757"/>
                <a:gd name="T9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7" h="568">
                  <a:moveTo>
                    <a:pt x="317" y="0"/>
                  </a:moveTo>
                  <a:lnTo>
                    <a:pt x="0" y="379"/>
                  </a:lnTo>
                  <a:lnTo>
                    <a:pt x="442" y="568"/>
                  </a:lnTo>
                  <a:lnTo>
                    <a:pt x="757" y="443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054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6" name="Freeform 11"/>
            <p:cNvSpPr>
              <a:spLocks/>
            </p:cNvSpPr>
            <p:nvPr/>
          </p:nvSpPr>
          <p:spPr bwMode="auto">
            <a:xfrm>
              <a:off x="2518138" y="3210621"/>
              <a:ext cx="901304" cy="676275"/>
            </a:xfrm>
            <a:custGeom>
              <a:avLst/>
              <a:gdLst>
                <a:gd name="T0" fmla="*/ 0 w 757"/>
                <a:gd name="T1" fmla="*/ 379 h 568"/>
                <a:gd name="T2" fmla="*/ 442 w 757"/>
                <a:gd name="T3" fmla="*/ 568 h 568"/>
                <a:gd name="T4" fmla="*/ 757 w 757"/>
                <a:gd name="T5" fmla="*/ 189 h 568"/>
                <a:gd name="T6" fmla="*/ 315 w 757"/>
                <a:gd name="T7" fmla="*/ 0 h 568"/>
                <a:gd name="T8" fmla="*/ 0 w 757"/>
                <a:gd name="T9" fmla="*/ 379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7" h="568">
                  <a:moveTo>
                    <a:pt x="0" y="379"/>
                  </a:moveTo>
                  <a:lnTo>
                    <a:pt x="442" y="568"/>
                  </a:lnTo>
                  <a:lnTo>
                    <a:pt x="757" y="189"/>
                  </a:lnTo>
                  <a:lnTo>
                    <a:pt x="315" y="0"/>
                  </a:lnTo>
                  <a:lnTo>
                    <a:pt x="0" y="379"/>
                  </a:lnTo>
                  <a:close/>
                </a:path>
              </a:pathLst>
            </a:custGeom>
            <a:solidFill>
              <a:srgbClr val="065D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7" name="Freeform 12"/>
            <p:cNvSpPr>
              <a:spLocks/>
            </p:cNvSpPr>
            <p:nvPr/>
          </p:nvSpPr>
          <p:spPr bwMode="auto">
            <a:xfrm>
              <a:off x="2143090" y="3661868"/>
              <a:ext cx="901304" cy="526256"/>
            </a:xfrm>
            <a:custGeom>
              <a:avLst/>
              <a:gdLst>
                <a:gd name="T0" fmla="*/ 0 w 757"/>
                <a:gd name="T1" fmla="*/ 253 h 442"/>
                <a:gd name="T2" fmla="*/ 440 w 757"/>
                <a:gd name="T3" fmla="*/ 442 h 442"/>
                <a:gd name="T4" fmla="*/ 757 w 757"/>
                <a:gd name="T5" fmla="*/ 189 h 442"/>
                <a:gd name="T6" fmla="*/ 315 w 757"/>
                <a:gd name="T7" fmla="*/ 0 h 442"/>
                <a:gd name="T8" fmla="*/ 0 w 757"/>
                <a:gd name="T9" fmla="*/ 253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7" h="442">
                  <a:moveTo>
                    <a:pt x="0" y="253"/>
                  </a:moveTo>
                  <a:lnTo>
                    <a:pt x="440" y="442"/>
                  </a:lnTo>
                  <a:lnTo>
                    <a:pt x="757" y="189"/>
                  </a:lnTo>
                  <a:lnTo>
                    <a:pt x="315" y="0"/>
                  </a:lnTo>
                  <a:lnTo>
                    <a:pt x="0" y="253"/>
                  </a:lnTo>
                  <a:close/>
                </a:path>
              </a:pathLst>
            </a:custGeom>
            <a:solidFill>
              <a:srgbClr val="087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8" name="Freeform 13"/>
            <p:cNvSpPr>
              <a:spLocks/>
            </p:cNvSpPr>
            <p:nvPr/>
          </p:nvSpPr>
          <p:spPr bwMode="auto">
            <a:xfrm>
              <a:off x="1765663" y="3963096"/>
              <a:ext cx="901304" cy="676275"/>
            </a:xfrm>
            <a:custGeom>
              <a:avLst/>
              <a:gdLst>
                <a:gd name="T0" fmla="*/ 0 w 757"/>
                <a:gd name="T1" fmla="*/ 504 h 568"/>
                <a:gd name="T2" fmla="*/ 442 w 757"/>
                <a:gd name="T3" fmla="*/ 568 h 568"/>
                <a:gd name="T4" fmla="*/ 757 w 757"/>
                <a:gd name="T5" fmla="*/ 189 h 568"/>
                <a:gd name="T6" fmla="*/ 317 w 757"/>
                <a:gd name="T7" fmla="*/ 0 h 568"/>
                <a:gd name="T8" fmla="*/ 0 w 757"/>
                <a:gd name="T9" fmla="*/ 504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7" h="568">
                  <a:moveTo>
                    <a:pt x="0" y="504"/>
                  </a:moveTo>
                  <a:lnTo>
                    <a:pt x="442" y="568"/>
                  </a:lnTo>
                  <a:lnTo>
                    <a:pt x="757" y="189"/>
                  </a:lnTo>
                  <a:lnTo>
                    <a:pt x="317" y="0"/>
                  </a:lnTo>
                  <a:lnTo>
                    <a:pt x="0" y="504"/>
                  </a:lnTo>
                  <a:close/>
                </a:path>
              </a:pathLst>
            </a:custGeom>
            <a:solidFill>
              <a:srgbClr val="065D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49" name="Freeform 14"/>
            <p:cNvSpPr>
              <a:spLocks/>
            </p:cNvSpPr>
            <p:nvPr/>
          </p:nvSpPr>
          <p:spPr bwMode="auto">
            <a:xfrm>
              <a:off x="1241788" y="3511850"/>
              <a:ext cx="901304" cy="1051322"/>
            </a:xfrm>
            <a:custGeom>
              <a:avLst/>
              <a:gdLst>
                <a:gd name="T0" fmla="*/ 0 w 757"/>
                <a:gd name="T1" fmla="*/ 504 h 883"/>
                <a:gd name="T2" fmla="*/ 440 w 757"/>
                <a:gd name="T3" fmla="*/ 883 h 883"/>
                <a:gd name="T4" fmla="*/ 757 w 757"/>
                <a:gd name="T5" fmla="*/ 379 h 883"/>
                <a:gd name="T6" fmla="*/ 314 w 757"/>
                <a:gd name="T7" fmla="*/ 0 h 883"/>
                <a:gd name="T8" fmla="*/ 0 w 757"/>
                <a:gd name="T9" fmla="*/ 504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7" h="883">
                  <a:moveTo>
                    <a:pt x="0" y="504"/>
                  </a:moveTo>
                  <a:lnTo>
                    <a:pt x="440" y="883"/>
                  </a:lnTo>
                  <a:lnTo>
                    <a:pt x="757" y="379"/>
                  </a:lnTo>
                  <a:lnTo>
                    <a:pt x="314" y="0"/>
                  </a:lnTo>
                  <a:lnTo>
                    <a:pt x="0" y="504"/>
                  </a:lnTo>
                  <a:close/>
                </a:path>
              </a:pathLst>
            </a:custGeom>
            <a:solidFill>
              <a:srgbClr val="054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0" name="Freeform 15"/>
            <p:cNvSpPr>
              <a:spLocks/>
            </p:cNvSpPr>
            <p:nvPr/>
          </p:nvSpPr>
          <p:spPr bwMode="auto">
            <a:xfrm>
              <a:off x="1615644" y="3286821"/>
              <a:ext cx="902494" cy="676275"/>
            </a:xfrm>
            <a:custGeom>
              <a:avLst/>
              <a:gdLst>
                <a:gd name="T0" fmla="*/ 315 w 758"/>
                <a:gd name="T1" fmla="*/ 0 h 568"/>
                <a:gd name="T2" fmla="*/ 0 w 758"/>
                <a:gd name="T3" fmla="*/ 189 h 568"/>
                <a:gd name="T4" fmla="*/ 443 w 758"/>
                <a:gd name="T5" fmla="*/ 568 h 568"/>
                <a:gd name="T6" fmla="*/ 758 w 758"/>
                <a:gd name="T7" fmla="*/ 315 h 568"/>
                <a:gd name="T8" fmla="*/ 315 w 758"/>
                <a:gd name="T9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8" h="568">
                  <a:moveTo>
                    <a:pt x="315" y="0"/>
                  </a:moveTo>
                  <a:lnTo>
                    <a:pt x="0" y="189"/>
                  </a:lnTo>
                  <a:lnTo>
                    <a:pt x="443" y="568"/>
                  </a:lnTo>
                  <a:lnTo>
                    <a:pt x="758" y="315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065D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1" name="Freeform 16"/>
            <p:cNvSpPr>
              <a:spLocks/>
            </p:cNvSpPr>
            <p:nvPr/>
          </p:nvSpPr>
          <p:spPr bwMode="auto">
            <a:xfrm>
              <a:off x="1990691" y="2759374"/>
              <a:ext cx="902494" cy="902494"/>
            </a:xfrm>
            <a:custGeom>
              <a:avLst/>
              <a:gdLst>
                <a:gd name="T0" fmla="*/ 317 w 758"/>
                <a:gd name="T1" fmla="*/ 0 h 758"/>
                <a:gd name="T2" fmla="*/ 0 w 758"/>
                <a:gd name="T3" fmla="*/ 443 h 758"/>
                <a:gd name="T4" fmla="*/ 443 w 758"/>
                <a:gd name="T5" fmla="*/ 758 h 758"/>
                <a:gd name="T6" fmla="*/ 758 w 758"/>
                <a:gd name="T7" fmla="*/ 379 h 758"/>
                <a:gd name="T8" fmla="*/ 317 w 758"/>
                <a:gd name="T9" fmla="*/ 0 h 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8" h="758">
                  <a:moveTo>
                    <a:pt x="317" y="0"/>
                  </a:moveTo>
                  <a:lnTo>
                    <a:pt x="0" y="443"/>
                  </a:lnTo>
                  <a:lnTo>
                    <a:pt x="443" y="758"/>
                  </a:lnTo>
                  <a:lnTo>
                    <a:pt x="758" y="37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0549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2" name="Freeform 17"/>
            <p:cNvSpPr>
              <a:spLocks/>
            </p:cNvSpPr>
            <p:nvPr/>
          </p:nvSpPr>
          <p:spPr bwMode="auto">
            <a:xfrm>
              <a:off x="2368119" y="2533155"/>
              <a:ext cx="902494" cy="677466"/>
            </a:xfrm>
            <a:custGeom>
              <a:avLst/>
              <a:gdLst>
                <a:gd name="T0" fmla="*/ 315 w 758"/>
                <a:gd name="T1" fmla="*/ 0 h 569"/>
                <a:gd name="T2" fmla="*/ 0 w 758"/>
                <a:gd name="T3" fmla="*/ 190 h 569"/>
                <a:gd name="T4" fmla="*/ 441 w 758"/>
                <a:gd name="T5" fmla="*/ 569 h 569"/>
                <a:gd name="T6" fmla="*/ 758 w 758"/>
                <a:gd name="T7" fmla="*/ 190 h 569"/>
                <a:gd name="T8" fmla="*/ 315 w 758"/>
                <a:gd name="T9" fmla="*/ 0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8" h="569">
                  <a:moveTo>
                    <a:pt x="315" y="0"/>
                  </a:moveTo>
                  <a:lnTo>
                    <a:pt x="0" y="190"/>
                  </a:lnTo>
                  <a:lnTo>
                    <a:pt x="441" y="569"/>
                  </a:lnTo>
                  <a:lnTo>
                    <a:pt x="758" y="190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087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3" name="Freeform 18"/>
            <p:cNvSpPr>
              <a:spLocks/>
            </p:cNvSpPr>
            <p:nvPr/>
          </p:nvSpPr>
          <p:spPr bwMode="auto">
            <a:xfrm>
              <a:off x="1841863" y="2308128"/>
              <a:ext cx="901304" cy="451247"/>
            </a:xfrm>
            <a:custGeom>
              <a:avLst/>
              <a:gdLst>
                <a:gd name="T0" fmla="*/ 315 w 757"/>
                <a:gd name="T1" fmla="*/ 0 h 379"/>
                <a:gd name="T2" fmla="*/ 0 w 757"/>
                <a:gd name="T3" fmla="*/ 253 h 379"/>
                <a:gd name="T4" fmla="*/ 442 w 757"/>
                <a:gd name="T5" fmla="*/ 379 h 379"/>
                <a:gd name="T6" fmla="*/ 757 w 757"/>
                <a:gd name="T7" fmla="*/ 189 h 379"/>
                <a:gd name="T8" fmla="*/ 315 w 757"/>
                <a:gd name="T9" fmla="*/ 0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7" h="379">
                  <a:moveTo>
                    <a:pt x="315" y="0"/>
                  </a:moveTo>
                  <a:lnTo>
                    <a:pt x="0" y="253"/>
                  </a:lnTo>
                  <a:lnTo>
                    <a:pt x="442" y="379"/>
                  </a:lnTo>
                  <a:lnTo>
                    <a:pt x="757" y="189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098E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4" name="Freeform 19"/>
            <p:cNvSpPr>
              <a:spLocks/>
            </p:cNvSpPr>
            <p:nvPr/>
          </p:nvSpPr>
          <p:spPr bwMode="auto">
            <a:xfrm>
              <a:off x="1466815" y="2609355"/>
              <a:ext cx="901304" cy="677466"/>
            </a:xfrm>
            <a:custGeom>
              <a:avLst/>
              <a:gdLst>
                <a:gd name="T0" fmla="*/ 0 w 757"/>
                <a:gd name="T1" fmla="*/ 443 h 569"/>
                <a:gd name="T2" fmla="*/ 440 w 757"/>
                <a:gd name="T3" fmla="*/ 569 h 569"/>
                <a:gd name="T4" fmla="*/ 757 w 757"/>
                <a:gd name="T5" fmla="*/ 126 h 569"/>
                <a:gd name="T6" fmla="*/ 315 w 757"/>
                <a:gd name="T7" fmla="*/ 0 h 569"/>
                <a:gd name="T8" fmla="*/ 0 w 757"/>
                <a:gd name="T9" fmla="*/ 443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7" h="569">
                  <a:moveTo>
                    <a:pt x="0" y="443"/>
                  </a:moveTo>
                  <a:lnTo>
                    <a:pt x="440" y="569"/>
                  </a:lnTo>
                  <a:lnTo>
                    <a:pt x="757" y="126"/>
                  </a:lnTo>
                  <a:lnTo>
                    <a:pt x="315" y="0"/>
                  </a:lnTo>
                  <a:lnTo>
                    <a:pt x="0" y="443"/>
                  </a:lnTo>
                  <a:close/>
                </a:path>
              </a:pathLst>
            </a:custGeom>
            <a:solidFill>
              <a:srgbClr val="087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5" name="Freeform 20"/>
            <p:cNvSpPr>
              <a:spLocks/>
            </p:cNvSpPr>
            <p:nvPr/>
          </p:nvSpPr>
          <p:spPr bwMode="auto">
            <a:xfrm>
              <a:off x="1089388" y="3136803"/>
              <a:ext cx="901304" cy="375047"/>
            </a:xfrm>
            <a:custGeom>
              <a:avLst/>
              <a:gdLst>
                <a:gd name="T0" fmla="*/ 0 w 757"/>
                <a:gd name="T1" fmla="*/ 315 h 315"/>
                <a:gd name="T2" fmla="*/ 442 w 757"/>
                <a:gd name="T3" fmla="*/ 315 h 315"/>
                <a:gd name="T4" fmla="*/ 757 w 757"/>
                <a:gd name="T5" fmla="*/ 126 h 315"/>
                <a:gd name="T6" fmla="*/ 317 w 757"/>
                <a:gd name="T7" fmla="*/ 0 h 315"/>
                <a:gd name="T8" fmla="*/ 0 w 757"/>
                <a:gd name="T9" fmla="*/ 315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7" h="315">
                  <a:moveTo>
                    <a:pt x="0" y="315"/>
                  </a:moveTo>
                  <a:lnTo>
                    <a:pt x="442" y="315"/>
                  </a:lnTo>
                  <a:lnTo>
                    <a:pt x="757" y="126"/>
                  </a:lnTo>
                  <a:lnTo>
                    <a:pt x="317" y="0"/>
                  </a:lnTo>
                  <a:lnTo>
                    <a:pt x="0" y="315"/>
                  </a:lnTo>
                  <a:close/>
                </a:path>
              </a:pathLst>
            </a:custGeom>
            <a:solidFill>
              <a:srgbClr val="0FA8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6" name="Freeform 21"/>
            <p:cNvSpPr>
              <a:spLocks/>
            </p:cNvSpPr>
            <p:nvPr/>
          </p:nvSpPr>
          <p:spPr bwMode="auto">
            <a:xfrm>
              <a:off x="714340" y="3511849"/>
              <a:ext cx="901304" cy="600075"/>
            </a:xfrm>
            <a:custGeom>
              <a:avLst/>
              <a:gdLst>
                <a:gd name="T0" fmla="*/ 0 w 757"/>
                <a:gd name="T1" fmla="*/ 379 h 504"/>
                <a:gd name="T2" fmla="*/ 443 w 757"/>
                <a:gd name="T3" fmla="*/ 504 h 504"/>
                <a:gd name="T4" fmla="*/ 757 w 757"/>
                <a:gd name="T5" fmla="*/ 0 h 504"/>
                <a:gd name="T6" fmla="*/ 315 w 757"/>
                <a:gd name="T7" fmla="*/ 0 h 504"/>
                <a:gd name="T8" fmla="*/ 0 w 757"/>
                <a:gd name="T9" fmla="*/ 379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7" h="504">
                  <a:moveTo>
                    <a:pt x="0" y="379"/>
                  </a:moveTo>
                  <a:lnTo>
                    <a:pt x="443" y="504"/>
                  </a:lnTo>
                  <a:lnTo>
                    <a:pt x="757" y="0"/>
                  </a:lnTo>
                  <a:lnTo>
                    <a:pt x="315" y="0"/>
                  </a:lnTo>
                  <a:lnTo>
                    <a:pt x="0" y="379"/>
                  </a:lnTo>
                  <a:close/>
                </a:path>
              </a:pathLst>
            </a:custGeom>
            <a:solidFill>
              <a:srgbClr val="087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7" name="Oval 22"/>
            <p:cNvSpPr>
              <a:spLocks noChangeArrowheads="1"/>
            </p:cNvSpPr>
            <p:nvPr/>
          </p:nvSpPr>
          <p:spPr bwMode="auto">
            <a:xfrm>
              <a:off x="3202747" y="2581971"/>
              <a:ext cx="104775" cy="10120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8" name="Oval 23"/>
            <p:cNvSpPr>
              <a:spLocks noChangeArrowheads="1"/>
            </p:cNvSpPr>
            <p:nvPr/>
          </p:nvSpPr>
          <p:spPr bwMode="auto">
            <a:xfrm>
              <a:off x="1415619" y="2942730"/>
              <a:ext cx="102394" cy="10120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59" name="Oval 24"/>
            <p:cNvSpPr>
              <a:spLocks noChangeArrowheads="1"/>
            </p:cNvSpPr>
            <p:nvPr/>
          </p:nvSpPr>
          <p:spPr bwMode="auto">
            <a:xfrm>
              <a:off x="3526597" y="3926186"/>
              <a:ext cx="101204" cy="10120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0" name="Oval 25"/>
            <p:cNvSpPr>
              <a:spLocks noChangeArrowheads="1"/>
            </p:cNvSpPr>
            <p:nvPr/>
          </p:nvSpPr>
          <p:spPr bwMode="auto">
            <a:xfrm>
              <a:off x="1714466" y="4369099"/>
              <a:ext cx="104775" cy="1047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1" name="Freeform 26"/>
            <p:cNvSpPr>
              <a:spLocks/>
            </p:cNvSpPr>
            <p:nvPr/>
          </p:nvSpPr>
          <p:spPr bwMode="auto">
            <a:xfrm>
              <a:off x="703626" y="3808315"/>
              <a:ext cx="2127647" cy="1076325"/>
            </a:xfrm>
            <a:custGeom>
              <a:avLst/>
              <a:gdLst>
                <a:gd name="T0" fmla="*/ 751 w 755"/>
                <a:gd name="T1" fmla="*/ 382 h 382"/>
                <a:gd name="T2" fmla="*/ 748 w 755"/>
                <a:gd name="T3" fmla="*/ 381 h 382"/>
                <a:gd name="T4" fmla="*/ 563 w 755"/>
                <a:gd name="T5" fmla="*/ 248 h 382"/>
                <a:gd name="T6" fmla="*/ 377 w 755"/>
                <a:gd name="T7" fmla="*/ 222 h 382"/>
                <a:gd name="T8" fmla="*/ 375 w 755"/>
                <a:gd name="T9" fmla="*/ 221 h 382"/>
                <a:gd name="T10" fmla="*/ 189 w 755"/>
                <a:gd name="T11" fmla="*/ 61 h 382"/>
                <a:gd name="T12" fmla="*/ 3 w 755"/>
                <a:gd name="T13" fmla="*/ 8 h 382"/>
                <a:gd name="T14" fmla="*/ 0 w 755"/>
                <a:gd name="T15" fmla="*/ 3 h 382"/>
                <a:gd name="T16" fmla="*/ 5 w 755"/>
                <a:gd name="T17" fmla="*/ 0 h 382"/>
                <a:gd name="T18" fmla="*/ 192 w 755"/>
                <a:gd name="T19" fmla="*/ 54 h 382"/>
                <a:gd name="T20" fmla="*/ 193 w 755"/>
                <a:gd name="T21" fmla="*/ 55 h 382"/>
                <a:gd name="T22" fmla="*/ 379 w 755"/>
                <a:gd name="T23" fmla="*/ 214 h 382"/>
                <a:gd name="T24" fmla="*/ 565 w 755"/>
                <a:gd name="T25" fmla="*/ 240 h 382"/>
                <a:gd name="T26" fmla="*/ 566 w 755"/>
                <a:gd name="T27" fmla="*/ 241 h 382"/>
                <a:gd name="T28" fmla="*/ 753 w 755"/>
                <a:gd name="T29" fmla="*/ 374 h 382"/>
                <a:gd name="T30" fmla="*/ 754 w 755"/>
                <a:gd name="T31" fmla="*/ 380 h 382"/>
                <a:gd name="T32" fmla="*/ 751 w 755"/>
                <a:gd name="T33" fmla="*/ 382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55" h="382">
                  <a:moveTo>
                    <a:pt x="751" y="382"/>
                  </a:moveTo>
                  <a:cubicBezTo>
                    <a:pt x="750" y="382"/>
                    <a:pt x="749" y="381"/>
                    <a:pt x="748" y="381"/>
                  </a:cubicBezTo>
                  <a:cubicBezTo>
                    <a:pt x="563" y="248"/>
                    <a:pt x="563" y="248"/>
                    <a:pt x="563" y="248"/>
                  </a:cubicBezTo>
                  <a:cubicBezTo>
                    <a:pt x="377" y="222"/>
                    <a:pt x="377" y="222"/>
                    <a:pt x="377" y="222"/>
                  </a:cubicBezTo>
                  <a:cubicBezTo>
                    <a:pt x="376" y="221"/>
                    <a:pt x="375" y="221"/>
                    <a:pt x="375" y="221"/>
                  </a:cubicBezTo>
                  <a:cubicBezTo>
                    <a:pt x="189" y="61"/>
                    <a:pt x="189" y="61"/>
                    <a:pt x="189" y="61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5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3" y="54"/>
                    <a:pt x="193" y="55"/>
                  </a:cubicBezTo>
                  <a:cubicBezTo>
                    <a:pt x="379" y="214"/>
                    <a:pt x="379" y="214"/>
                    <a:pt x="379" y="214"/>
                  </a:cubicBezTo>
                  <a:cubicBezTo>
                    <a:pt x="565" y="240"/>
                    <a:pt x="565" y="240"/>
                    <a:pt x="565" y="240"/>
                  </a:cubicBezTo>
                  <a:cubicBezTo>
                    <a:pt x="565" y="240"/>
                    <a:pt x="566" y="241"/>
                    <a:pt x="566" y="241"/>
                  </a:cubicBezTo>
                  <a:cubicBezTo>
                    <a:pt x="753" y="374"/>
                    <a:pt x="753" y="374"/>
                    <a:pt x="753" y="374"/>
                  </a:cubicBezTo>
                  <a:cubicBezTo>
                    <a:pt x="755" y="376"/>
                    <a:pt x="755" y="378"/>
                    <a:pt x="754" y="380"/>
                  </a:cubicBezTo>
                  <a:cubicBezTo>
                    <a:pt x="753" y="381"/>
                    <a:pt x="752" y="382"/>
                    <a:pt x="751" y="3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2" name="Freeform 27"/>
            <p:cNvSpPr>
              <a:spLocks/>
            </p:cNvSpPr>
            <p:nvPr/>
          </p:nvSpPr>
          <p:spPr bwMode="auto">
            <a:xfrm>
              <a:off x="1077482" y="3357068"/>
              <a:ext cx="2131219" cy="851297"/>
            </a:xfrm>
            <a:custGeom>
              <a:avLst/>
              <a:gdLst>
                <a:gd name="T0" fmla="*/ 751 w 756"/>
                <a:gd name="T1" fmla="*/ 302 h 302"/>
                <a:gd name="T2" fmla="*/ 750 w 756"/>
                <a:gd name="T3" fmla="*/ 301 h 302"/>
                <a:gd name="T4" fmla="*/ 563 w 756"/>
                <a:gd name="T5" fmla="*/ 248 h 302"/>
                <a:gd name="T6" fmla="*/ 563 w 756"/>
                <a:gd name="T7" fmla="*/ 248 h 302"/>
                <a:gd name="T8" fmla="*/ 376 w 756"/>
                <a:gd name="T9" fmla="*/ 168 h 302"/>
                <a:gd name="T10" fmla="*/ 375 w 756"/>
                <a:gd name="T11" fmla="*/ 167 h 302"/>
                <a:gd name="T12" fmla="*/ 190 w 756"/>
                <a:gd name="T13" fmla="*/ 8 h 302"/>
                <a:gd name="T14" fmla="*/ 4 w 756"/>
                <a:gd name="T15" fmla="*/ 8 h 302"/>
                <a:gd name="T16" fmla="*/ 0 w 756"/>
                <a:gd name="T17" fmla="*/ 4 h 302"/>
                <a:gd name="T18" fmla="*/ 4 w 756"/>
                <a:gd name="T19" fmla="*/ 0 h 302"/>
                <a:gd name="T20" fmla="*/ 191 w 756"/>
                <a:gd name="T21" fmla="*/ 0 h 302"/>
                <a:gd name="T22" fmla="*/ 194 w 756"/>
                <a:gd name="T23" fmla="*/ 1 h 302"/>
                <a:gd name="T24" fmla="*/ 380 w 756"/>
                <a:gd name="T25" fmla="*/ 161 h 302"/>
                <a:gd name="T26" fmla="*/ 566 w 756"/>
                <a:gd name="T27" fmla="*/ 240 h 302"/>
                <a:gd name="T28" fmla="*/ 752 w 756"/>
                <a:gd name="T29" fmla="*/ 294 h 302"/>
                <a:gd name="T30" fmla="*/ 755 w 756"/>
                <a:gd name="T31" fmla="*/ 299 h 302"/>
                <a:gd name="T32" fmla="*/ 751 w 756"/>
                <a:gd name="T33" fmla="*/ 302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56" h="302">
                  <a:moveTo>
                    <a:pt x="751" y="302"/>
                  </a:moveTo>
                  <a:cubicBezTo>
                    <a:pt x="751" y="302"/>
                    <a:pt x="750" y="302"/>
                    <a:pt x="750" y="301"/>
                  </a:cubicBezTo>
                  <a:cubicBezTo>
                    <a:pt x="563" y="248"/>
                    <a:pt x="563" y="248"/>
                    <a:pt x="563" y="248"/>
                  </a:cubicBezTo>
                  <a:cubicBezTo>
                    <a:pt x="563" y="248"/>
                    <a:pt x="563" y="248"/>
                    <a:pt x="563" y="248"/>
                  </a:cubicBezTo>
                  <a:cubicBezTo>
                    <a:pt x="376" y="168"/>
                    <a:pt x="376" y="168"/>
                    <a:pt x="376" y="168"/>
                  </a:cubicBezTo>
                  <a:cubicBezTo>
                    <a:pt x="376" y="168"/>
                    <a:pt x="375" y="168"/>
                    <a:pt x="375" y="167"/>
                  </a:cubicBezTo>
                  <a:cubicBezTo>
                    <a:pt x="190" y="8"/>
                    <a:pt x="190" y="8"/>
                    <a:pt x="19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91" y="0"/>
                    <a:pt x="191" y="0"/>
                    <a:pt x="191" y="0"/>
                  </a:cubicBezTo>
                  <a:cubicBezTo>
                    <a:pt x="192" y="0"/>
                    <a:pt x="193" y="1"/>
                    <a:pt x="194" y="1"/>
                  </a:cubicBezTo>
                  <a:cubicBezTo>
                    <a:pt x="380" y="161"/>
                    <a:pt x="380" y="161"/>
                    <a:pt x="380" y="161"/>
                  </a:cubicBezTo>
                  <a:cubicBezTo>
                    <a:pt x="566" y="240"/>
                    <a:pt x="566" y="240"/>
                    <a:pt x="566" y="240"/>
                  </a:cubicBezTo>
                  <a:cubicBezTo>
                    <a:pt x="752" y="294"/>
                    <a:pt x="752" y="294"/>
                    <a:pt x="752" y="294"/>
                  </a:cubicBezTo>
                  <a:cubicBezTo>
                    <a:pt x="754" y="294"/>
                    <a:pt x="756" y="297"/>
                    <a:pt x="755" y="299"/>
                  </a:cubicBezTo>
                  <a:cubicBezTo>
                    <a:pt x="754" y="300"/>
                    <a:pt x="753" y="302"/>
                    <a:pt x="751" y="3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3" name="Freeform 28"/>
            <p:cNvSpPr>
              <a:spLocks/>
            </p:cNvSpPr>
            <p:nvPr/>
          </p:nvSpPr>
          <p:spPr bwMode="auto">
            <a:xfrm>
              <a:off x="1452528" y="2979641"/>
              <a:ext cx="2131219" cy="1003697"/>
            </a:xfrm>
            <a:custGeom>
              <a:avLst/>
              <a:gdLst>
                <a:gd name="T0" fmla="*/ 751 w 756"/>
                <a:gd name="T1" fmla="*/ 356 h 356"/>
                <a:gd name="T2" fmla="*/ 750 w 756"/>
                <a:gd name="T3" fmla="*/ 355 h 356"/>
                <a:gd name="T4" fmla="*/ 377 w 756"/>
                <a:gd name="T5" fmla="*/ 195 h 356"/>
                <a:gd name="T6" fmla="*/ 376 w 756"/>
                <a:gd name="T7" fmla="*/ 195 h 356"/>
                <a:gd name="T8" fmla="*/ 190 w 756"/>
                <a:gd name="T9" fmla="*/ 62 h 356"/>
                <a:gd name="T10" fmla="*/ 4 w 756"/>
                <a:gd name="T11" fmla="*/ 9 h 356"/>
                <a:gd name="T12" fmla="*/ 1 w 756"/>
                <a:gd name="T13" fmla="*/ 4 h 356"/>
                <a:gd name="T14" fmla="*/ 6 w 756"/>
                <a:gd name="T15" fmla="*/ 1 h 356"/>
                <a:gd name="T16" fmla="*/ 193 w 756"/>
                <a:gd name="T17" fmla="*/ 54 h 356"/>
                <a:gd name="T18" fmla="*/ 194 w 756"/>
                <a:gd name="T19" fmla="*/ 55 h 356"/>
                <a:gd name="T20" fmla="*/ 380 w 756"/>
                <a:gd name="T21" fmla="*/ 188 h 356"/>
                <a:gd name="T22" fmla="*/ 753 w 756"/>
                <a:gd name="T23" fmla="*/ 348 h 356"/>
                <a:gd name="T24" fmla="*/ 755 w 756"/>
                <a:gd name="T25" fmla="*/ 353 h 356"/>
                <a:gd name="T26" fmla="*/ 751 w 756"/>
                <a:gd name="T27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6" h="356">
                  <a:moveTo>
                    <a:pt x="751" y="356"/>
                  </a:moveTo>
                  <a:cubicBezTo>
                    <a:pt x="751" y="356"/>
                    <a:pt x="750" y="355"/>
                    <a:pt x="750" y="355"/>
                  </a:cubicBezTo>
                  <a:cubicBezTo>
                    <a:pt x="377" y="195"/>
                    <a:pt x="377" y="195"/>
                    <a:pt x="377" y="195"/>
                  </a:cubicBezTo>
                  <a:cubicBezTo>
                    <a:pt x="376" y="195"/>
                    <a:pt x="376" y="195"/>
                    <a:pt x="376" y="195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8"/>
                    <a:pt x="0" y="6"/>
                    <a:pt x="1" y="4"/>
                  </a:cubicBezTo>
                  <a:cubicBezTo>
                    <a:pt x="2" y="2"/>
                    <a:pt x="4" y="0"/>
                    <a:pt x="6" y="1"/>
                  </a:cubicBezTo>
                  <a:cubicBezTo>
                    <a:pt x="193" y="54"/>
                    <a:pt x="193" y="54"/>
                    <a:pt x="193" y="54"/>
                  </a:cubicBezTo>
                  <a:cubicBezTo>
                    <a:pt x="193" y="55"/>
                    <a:pt x="193" y="55"/>
                    <a:pt x="194" y="55"/>
                  </a:cubicBezTo>
                  <a:cubicBezTo>
                    <a:pt x="380" y="188"/>
                    <a:pt x="380" y="188"/>
                    <a:pt x="380" y="188"/>
                  </a:cubicBezTo>
                  <a:cubicBezTo>
                    <a:pt x="753" y="348"/>
                    <a:pt x="753" y="348"/>
                    <a:pt x="753" y="348"/>
                  </a:cubicBezTo>
                  <a:cubicBezTo>
                    <a:pt x="755" y="349"/>
                    <a:pt x="756" y="351"/>
                    <a:pt x="755" y="353"/>
                  </a:cubicBezTo>
                  <a:cubicBezTo>
                    <a:pt x="754" y="355"/>
                    <a:pt x="753" y="356"/>
                    <a:pt x="751" y="3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4" name="Freeform 29"/>
            <p:cNvSpPr>
              <a:spLocks/>
            </p:cNvSpPr>
            <p:nvPr/>
          </p:nvSpPr>
          <p:spPr bwMode="auto">
            <a:xfrm>
              <a:off x="1829957" y="2454574"/>
              <a:ext cx="2127647" cy="925116"/>
            </a:xfrm>
            <a:custGeom>
              <a:avLst/>
              <a:gdLst>
                <a:gd name="T0" fmla="*/ 751 w 755"/>
                <a:gd name="T1" fmla="*/ 328 h 328"/>
                <a:gd name="T2" fmla="*/ 750 w 755"/>
                <a:gd name="T3" fmla="*/ 328 h 328"/>
                <a:gd name="T4" fmla="*/ 564 w 755"/>
                <a:gd name="T5" fmla="*/ 302 h 328"/>
                <a:gd name="T6" fmla="*/ 563 w 755"/>
                <a:gd name="T7" fmla="*/ 301 h 328"/>
                <a:gd name="T8" fmla="*/ 376 w 755"/>
                <a:gd name="T9" fmla="*/ 221 h 328"/>
                <a:gd name="T10" fmla="*/ 375 w 755"/>
                <a:gd name="T11" fmla="*/ 221 h 328"/>
                <a:gd name="T12" fmla="*/ 189 w 755"/>
                <a:gd name="T13" fmla="*/ 61 h 328"/>
                <a:gd name="T14" fmla="*/ 3 w 755"/>
                <a:gd name="T15" fmla="*/ 8 h 328"/>
                <a:gd name="T16" fmla="*/ 0 w 755"/>
                <a:gd name="T17" fmla="*/ 3 h 328"/>
                <a:gd name="T18" fmla="*/ 5 w 755"/>
                <a:gd name="T19" fmla="*/ 0 h 328"/>
                <a:gd name="T20" fmla="*/ 192 w 755"/>
                <a:gd name="T21" fmla="*/ 54 h 328"/>
                <a:gd name="T22" fmla="*/ 193 w 755"/>
                <a:gd name="T23" fmla="*/ 55 h 328"/>
                <a:gd name="T24" fmla="*/ 380 w 755"/>
                <a:gd name="T25" fmla="*/ 214 h 328"/>
                <a:gd name="T26" fmla="*/ 565 w 755"/>
                <a:gd name="T27" fmla="*/ 294 h 328"/>
                <a:gd name="T28" fmla="*/ 751 w 755"/>
                <a:gd name="T29" fmla="*/ 320 h 328"/>
                <a:gd name="T30" fmla="*/ 755 w 755"/>
                <a:gd name="T31" fmla="*/ 325 h 328"/>
                <a:gd name="T32" fmla="*/ 751 w 755"/>
                <a:gd name="T33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55" h="328">
                  <a:moveTo>
                    <a:pt x="751" y="328"/>
                  </a:moveTo>
                  <a:cubicBezTo>
                    <a:pt x="751" y="328"/>
                    <a:pt x="750" y="328"/>
                    <a:pt x="750" y="328"/>
                  </a:cubicBezTo>
                  <a:cubicBezTo>
                    <a:pt x="564" y="302"/>
                    <a:pt x="564" y="302"/>
                    <a:pt x="564" y="302"/>
                  </a:cubicBezTo>
                  <a:cubicBezTo>
                    <a:pt x="563" y="302"/>
                    <a:pt x="563" y="301"/>
                    <a:pt x="563" y="301"/>
                  </a:cubicBezTo>
                  <a:cubicBezTo>
                    <a:pt x="376" y="221"/>
                    <a:pt x="376" y="221"/>
                    <a:pt x="376" y="221"/>
                  </a:cubicBezTo>
                  <a:cubicBezTo>
                    <a:pt x="375" y="221"/>
                    <a:pt x="375" y="221"/>
                    <a:pt x="375" y="221"/>
                  </a:cubicBezTo>
                  <a:cubicBezTo>
                    <a:pt x="189" y="61"/>
                    <a:pt x="189" y="61"/>
                    <a:pt x="189" y="61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8"/>
                    <a:pt x="0" y="5"/>
                    <a:pt x="0" y="3"/>
                  </a:cubicBezTo>
                  <a:cubicBezTo>
                    <a:pt x="1" y="1"/>
                    <a:pt x="3" y="0"/>
                    <a:pt x="5" y="0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3" y="54"/>
                    <a:pt x="193" y="55"/>
                  </a:cubicBezTo>
                  <a:cubicBezTo>
                    <a:pt x="380" y="214"/>
                    <a:pt x="380" y="214"/>
                    <a:pt x="380" y="214"/>
                  </a:cubicBezTo>
                  <a:cubicBezTo>
                    <a:pt x="565" y="294"/>
                    <a:pt x="565" y="294"/>
                    <a:pt x="565" y="294"/>
                  </a:cubicBezTo>
                  <a:cubicBezTo>
                    <a:pt x="751" y="320"/>
                    <a:pt x="751" y="320"/>
                    <a:pt x="751" y="320"/>
                  </a:cubicBezTo>
                  <a:cubicBezTo>
                    <a:pt x="753" y="321"/>
                    <a:pt x="755" y="323"/>
                    <a:pt x="755" y="325"/>
                  </a:cubicBezTo>
                  <a:cubicBezTo>
                    <a:pt x="754" y="327"/>
                    <a:pt x="753" y="328"/>
                    <a:pt x="751" y="3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5" name="Freeform 30"/>
            <p:cNvSpPr>
              <a:spLocks/>
            </p:cNvSpPr>
            <p:nvPr/>
          </p:nvSpPr>
          <p:spPr bwMode="auto">
            <a:xfrm>
              <a:off x="2205004" y="2153346"/>
              <a:ext cx="2127647" cy="1076325"/>
            </a:xfrm>
            <a:custGeom>
              <a:avLst/>
              <a:gdLst>
                <a:gd name="T0" fmla="*/ 751 w 755"/>
                <a:gd name="T1" fmla="*/ 382 h 382"/>
                <a:gd name="T2" fmla="*/ 751 w 755"/>
                <a:gd name="T3" fmla="*/ 382 h 382"/>
                <a:gd name="T4" fmla="*/ 564 w 755"/>
                <a:gd name="T5" fmla="*/ 355 h 382"/>
                <a:gd name="T6" fmla="*/ 562 w 755"/>
                <a:gd name="T7" fmla="*/ 354 h 382"/>
                <a:gd name="T8" fmla="*/ 375 w 755"/>
                <a:gd name="T9" fmla="*/ 168 h 382"/>
                <a:gd name="T10" fmla="*/ 3 w 755"/>
                <a:gd name="T11" fmla="*/ 8 h 382"/>
                <a:gd name="T12" fmla="*/ 1 w 755"/>
                <a:gd name="T13" fmla="*/ 3 h 382"/>
                <a:gd name="T14" fmla="*/ 6 w 755"/>
                <a:gd name="T15" fmla="*/ 1 h 382"/>
                <a:gd name="T16" fmla="*/ 379 w 755"/>
                <a:gd name="T17" fmla="*/ 161 h 382"/>
                <a:gd name="T18" fmla="*/ 381 w 755"/>
                <a:gd name="T19" fmla="*/ 162 h 382"/>
                <a:gd name="T20" fmla="*/ 566 w 755"/>
                <a:gd name="T21" fmla="*/ 347 h 382"/>
                <a:gd name="T22" fmla="*/ 752 w 755"/>
                <a:gd name="T23" fmla="*/ 374 h 382"/>
                <a:gd name="T24" fmla="*/ 755 w 755"/>
                <a:gd name="T25" fmla="*/ 378 h 382"/>
                <a:gd name="T26" fmla="*/ 751 w 755"/>
                <a:gd name="T27" fmla="*/ 382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5" h="382">
                  <a:moveTo>
                    <a:pt x="751" y="382"/>
                  </a:moveTo>
                  <a:cubicBezTo>
                    <a:pt x="751" y="382"/>
                    <a:pt x="751" y="382"/>
                    <a:pt x="751" y="382"/>
                  </a:cubicBezTo>
                  <a:cubicBezTo>
                    <a:pt x="564" y="355"/>
                    <a:pt x="564" y="355"/>
                    <a:pt x="564" y="355"/>
                  </a:cubicBezTo>
                  <a:cubicBezTo>
                    <a:pt x="563" y="355"/>
                    <a:pt x="562" y="355"/>
                    <a:pt x="562" y="354"/>
                  </a:cubicBezTo>
                  <a:cubicBezTo>
                    <a:pt x="375" y="168"/>
                    <a:pt x="375" y="168"/>
                    <a:pt x="375" y="16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1" y="3"/>
                  </a:cubicBezTo>
                  <a:cubicBezTo>
                    <a:pt x="2" y="1"/>
                    <a:pt x="4" y="0"/>
                    <a:pt x="6" y="1"/>
                  </a:cubicBezTo>
                  <a:cubicBezTo>
                    <a:pt x="379" y="161"/>
                    <a:pt x="379" y="161"/>
                    <a:pt x="379" y="161"/>
                  </a:cubicBezTo>
                  <a:cubicBezTo>
                    <a:pt x="380" y="161"/>
                    <a:pt x="380" y="161"/>
                    <a:pt x="381" y="162"/>
                  </a:cubicBezTo>
                  <a:cubicBezTo>
                    <a:pt x="566" y="347"/>
                    <a:pt x="566" y="347"/>
                    <a:pt x="566" y="347"/>
                  </a:cubicBezTo>
                  <a:cubicBezTo>
                    <a:pt x="752" y="374"/>
                    <a:pt x="752" y="374"/>
                    <a:pt x="752" y="374"/>
                  </a:cubicBezTo>
                  <a:cubicBezTo>
                    <a:pt x="754" y="374"/>
                    <a:pt x="755" y="376"/>
                    <a:pt x="755" y="378"/>
                  </a:cubicBezTo>
                  <a:cubicBezTo>
                    <a:pt x="755" y="380"/>
                    <a:pt x="753" y="382"/>
                    <a:pt x="751" y="3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6" name="Freeform 31"/>
            <p:cNvSpPr>
              <a:spLocks/>
            </p:cNvSpPr>
            <p:nvPr/>
          </p:nvSpPr>
          <p:spPr bwMode="auto">
            <a:xfrm>
              <a:off x="703626" y="2153346"/>
              <a:ext cx="1526381" cy="1677591"/>
            </a:xfrm>
            <a:custGeom>
              <a:avLst/>
              <a:gdLst>
                <a:gd name="T0" fmla="*/ 4 w 542"/>
                <a:gd name="T1" fmla="*/ 595 h 595"/>
                <a:gd name="T2" fmla="*/ 2 w 542"/>
                <a:gd name="T3" fmla="*/ 594 h 595"/>
                <a:gd name="T4" fmla="*/ 1 w 542"/>
                <a:gd name="T5" fmla="*/ 589 h 595"/>
                <a:gd name="T6" fmla="*/ 134 w 542"/>
                <a:gd name="T7" fmla="*/ 429 h 595"/>
                <a:gd name="T8" fmla="*/ 135 w 542"/>
                <a:gd name="T9" fmla="*/ 428 h 595"/>
                <a:gd name="T10" fmla="*/ 268 w 542"/>
                <a:gd name="T11" fmla="*/ 295 h 595"/>
                <a:gd name="T12" fmla="*/ 401 w 542"/>
                <a:gd name="T13" fmla="*/ 109 h 595"/>
                <a:gd name="T14" fmla="*/ 402 w 542"/>
                <a:gd name="T15" fmla="*/ 108 h 595"/>
                <a:gd name="T16" fmla="*/ 535 w 542"/>
                <a:gd name="T17" fmla="*/ 1 h 595"/>
                <a:gd name="T18" fmla="*/ 541 w 542"/>
                <a:gd name="T19" fmla="*/ 2 h 595"/>
                <a:gd name="T20" fmla="*/ 540 w 542"/>
                <a:gd name="T21" fmla="*/ 8 h 595"/>
                <a:gd name="T22" fmla="*/ 407 w 542"/>
                <a:gd name="T23" fmla="*/ 114 h 595"/>
                <a:gd name="T24" fmla="*/ 274 w 542"/>
                <a:gd name="T25" fmla="*/ 300 h 595"/>
                <a:gd name="T26" fmla="*/ 274 w 542"/>
                <a:gd name="T27" fmla="*/ 301 h 595"/>
                <a:gd name="T28" fmla="*/ 140 w 542"/>
                <a:gd name="T29" fmla="*/ 434 h 595"/>
                <a:gd name="T30" fmla="*/ 7 w 542"/>
                <a:gd name="T31" fmla="*/ 594 h 595"/>
                <a:gd name="T32" fmla="*/ 4 w 542"/>
                <a:gd name="T33" fmla="*/ 595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2" h="595">
                  <a:moveTo>
                    <a:pt x="4" y="595"/>
                  </a:moveTo>
                  <a:cubicBezTo>
                    <a:pt x="3" y="595"/>
                    <a:pt x="2" y="595"/>
                    <a:pt x="2" y="594"/>
                  </a:cubicBezTo>
                  <a:cubicBezTo>
                    <a:pt x="0" y="593"/>
                    <a:pt x="0" y="590"/>
                    <a:pt x="1" y="589"/>
                  </a:cubicBezTo>
                  <a:cubicBezTo>
                    <a:pt x="134" y="429"/>
                    <a:pt x="134" y="429"/>
                    <a:pt x="134" y="429"/>
                  </a:cubicBezTo>
                  <a:cubicBezTo>
                    <a:pt x="134" y="429"/>
                    <a:pt x="134" y="429"/>
                    <a:pt x="135" y="428"/>
                  </a:cubicBezTo>
                  <a:cubicBezTo>
                    <a:pt x="268" y="295"/>
                    <a:pt x="268" y="295"/>
                    <a:pt x="268" y="295"/>
                  </a:cubicBezTo>
                  <a:cubicBezTo>
                    <a:pt x="401" y="109"/>
                    <a:pt x="401" y="109"/>
                    <a:pt x="401" y="109"/>
                  </a:cubicBezTo>
                  <a:cubicBezTo>
                    <a:pt x="401" y="109"/>
                    <a:pt x="401" y="108"/>
                    <a:pt x="402" y="108"/>
                  </a:cubicBezTo>
                  <a:cubicBezTo>
                    <a:pt x="535" y="1"/>
                    <a:pt x="535" y="1"/>
                    <a:pt x="535" y="1"/>
                  </a:cubicBezTo>
                  <a:cubicBezTo>
                    <a:pt x="537" y="0"/>
                    <a:pt x="539" y="0"/>
                    <a:pt x="541" y="2"/>
                  </a:cubicBezTo>
                  <a:cubicBezTo>
                    <a:pt x="542" y="4"/>
                    <a:pt x="542" y="6"/>
                    <a:pt x="540" y="8"/>
                  </a:cubicBezTo>
                  <a:cubicBezTo>
                    <a:pt x="407" y="114"/>
                    <a:pt x="407" y="114"/>
                    <a:pt x="407" y="114"/>
                  </a:cubicBezTo>
                  <a:cubicBezTo>
                    <a:pt x="274" y="300"/>
                    <a:pt x="274" y="300"/>
                    <a:pt x="274" y="300"/>
                  </a:cubicBezTo>
                  <a:cubicBezTo>
                    <a:pt x="274" y="300"/>
                    <a:pt x="274" y="301"/>
                    <a:pt x="274" y="301"/>
                  </a:cubicBezTo>
                  <a:cubicBezTo>
                    <a:pt x="140" y="434"/>
                    <a:pt x="140" y="434"/>
                    <a:pt x="140" y="434"/>
                  </a:cubicBezTo>
                  <a:cubicBezTo>
                    <a:pt x="7" y="594"/>
                    <a:pt x="7" y="594"/>
                    <a:pt x="7" y="594"/>
                  </a:cubicBezTo>
                  <a:cubicBezTo>
                    <a:pt x="6" y="595"/>
                    <a:pt x="5" y="595"/>
                    <a:pt x="4" y="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7" name="Freeform 32"/>
            <p:cNvSpPr>
              <a:spLocks/>
            </p:cNvSpPr>
            <p:nvPr/>
          </p:nvSpPr>
          <p:spPr bwMode="auto">
            <a:xfrm>
              <a:off x="1227500" y="2378374"/>
              <a:ext cx="1529954" cy="1604963"/>
            </a:xfrm>
            <a:custGeom>
              <a:avLst/>
              <a:gdLst>
                <a:gd name="T0" fmla="*/ 5 w 543"/>
                <a:gd name="T1" fmla="*/ 569 h 569"/>
                <a:gd name="T2" fmla="*/ 3 w 543"/>
                <a:gd name="T3" fmla="*/ 568 h 569"/>
                <a:gd name="T4" fmla="*/ 1 w 543"/>
                <a:gd name="T5" fmla="*/ 562 h 569"/>
                <a:gd name="T6" fmla="*/ 135 w 543"/>
                <a:gd name="T7" fmla="*/ 349 h 569"/>
                <a:gd name="T8" fmla="*/ 136 w 543"/>
                <a:gd name="T9" fmla="*/ 348 h 569"/>
                <a:gd name="T10" fmla="*/ 269 w 543"/>
                <a:gd name="T11" fmla="*/ 268 h 569"/>
                <a:gd name="T12" fmla="*/ 401 w 543"/>
                <a:gd name="T13" fmla="*/ 82 h 569"/>
                <a:gd name="T14" fmla="*/ 403 w 543"/>
                <a:gd name="T15" fmla="*/ 81 h 569"/>
                <a:gd name="T16" fmla="*/ 536 w 543"/>
                <a:gd name="T17" fmla="*/ 1 h 569"/>
                <a:gd name="T18" fmla="*/ 542 w 543"/>
                <a:gd name="T19" fmla="*/ 3 h 569"/>
                <a:gd name="T20" fmla="*/ 540 w 543"/>
                <a:gd name="T21" fmla="*/ 8 h 569"/>
                <a:gd name="T22" fmla="*/ 408 w 543"/>
                <a:gd name="T23" fmla="*/ 88 h 569"/>
                <a:gd name="T24" fmla="*/ 275 w 543"/>
                <a:gd name="T25" fmla="*/ 274 h 569"/>
                <a:gd name="T26" fmla="*/ 273 w 543"/>
                <a:gd name="T27" fmla="*/ 275 h 569"/>
                <a:gd name="T28" fmla="*/ 141 w 543"/>
                <a:gd name="T29" fmla="*/ 354 h 569"/>
                <a:gd name="T30" fmla="*/ 8 w 543"/>
                <a:gd name="T31" fmla="*/ 567 h 569"/>
                <a:gd name="T32" fmla="*/ 5 w 543"/>
                <a:gd name="T33" fmla="*/ 569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3" h="569">
                  <a:moveTo>
                    <a:pt x="5" y="569"/>
                  </a:moveTo>
                  <a:cubicBezTo>
                    <a:pt x="4" y="569"/>
                    <a:pt x="3" y="568"/>
                    <a:pt x="3" y="568"/>
                  </a:cubicBezTo>
                  <a:cubicBezTo>
                    <a:pt x="1" y="567"/>
                    <a:pt x="0" y="564"/>
                    <a:pt x="1" y="562"/>
                  </a:cubicBezTo>
                  <a:cubicBezTo>
                    <a:pt x="135" y="349"/>
                    <a:pt x="135" y="349"/>
                    <a:pt x="135" y="349"/>
                  </a:cubicBezTo>
                  <a:cubicBezTo>
                    <a:pt x="135" y="349"/>
                    <a:pt x="135" y="348"/>
                    <a:pt x="136" y="348"/>
                  </a:cubicBezTo>
                  <a:cubicBezTo>
                    <a:pt x="269" y="268"/>
                    <a:pt x="269" y="268"/>
                    <a:pt x="269" y="268"/>
                  </a:cubicBezTo>
                  <a:cubicBezTo>
                    <a:pt x="401" y="82"/>
                    <a:pt x="401" y="82"/>
                    <a:pt x="401" y="82"/>
                  </a:cubicBezTo>
                  <a:cubicBezTo>
                    <a:pt x="402" y="82"/>
                    <a:pt x="402" y="81"/>
                    <a:pt x="403" y="81"/>
                  </a:cubicBezTo>
                  <a:cubicBezTo>
                    <a:pt x="536" y="1"/>
                    <a:pt x="536" y="1"/>
                    <a:pt x="536" y="1"/>
                  </a:cubicBezTo>
                  <a:cubicBezTo>
                    <a:pt x="538" y="0"/>
                    <a:pt x="540" y="1"/>
                    <a:pt x="542" y="3"/>
                  </a:cubicBezTo>
                  <a:cubicBezTo>
                    <a:pt x="543" y="4"/>
                    <a:pt x="542" y="7"/>
                    <a:pt x="540" y="8"/>
                  </a:cubicBezTo>
                  <a:cubicBezTo>
                    <a:pt x="408" y="88"/>
                    <a:pt x="408" y="88"/>
                    <a:pt x="408" y="88"/>
                  </a:cubicBezTo>
                  <a:cubicBezTo>
                    <a:pt x="275" y="274"/>
                    <a:pt x="275" y="274"/>
                    <a:pt x="275" y="274"/>
                  </a:cubicBezTo>
                  <a:cubicBezTo>
                    <a:pt x="274" y="274"/>
                    <a:pt x="274" y="274"/>
                    <a:pt x="273" y="275"/>
                  </a:cubicBezTo>
                  <a:cubicBezTo>
                    <a:pt x="141" y="354"/>
                    <a:pt x="141" y="354"/>
                    <a:pt x="141" y="354"/>
                  </a:cubicBezTo>
                  <a:cubicBezTo>
                    <a:pt x="8" y="567"/>
                    <a:pt x="8" y="567"/>
                    <a:pt x="8" y="567"/>
                  </a:cubicBezTo>
                  <a:cubicBezTo>
                    <a:pt x="7" y="568"/>
                    <a:pt x="6" y="569"/>
                    <a:pt x="5" y="5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8" name="Freeform 33"/>
            <p:cNvSpPr>
              <a:spLocks/>
            </p:cNvSpPr>
            <p:nvPr/>
          </p:nvSpPr>
          <p:spPr bwMode="auto">
            <a:xfrm>
              <a:off x="1753757" y="2604593"/>
              <a:ext cx="1527572" cy="1828800"/>
            </a:xfrm>
            <a:custGeom>
              <a:avLst/>
              <a:gdLst>
                <a:gd name="T0" fmla="*/ 4 w 542"/>
                <a:gd name="T1" fmla="*/ 649 h 649"/>
                <a:gd name="T2" fmla="*/ 2 w 542"/>
                <a:gd name="T3" fmla="*/ 648 h 649"/>
                <a:gd name="T4" fmla="*/ 1 w 542"/>
                <a:gd name="T5" fmla="*/ 642 h 649"/>
                <a:gd name="T6" fmla="*/ 134 w 542"/>
                <a:gd name="T7" fmla="*/ 429 h 649"/>
                <a:gd name="T8" fmla="*/ 135 w 542"/>
                <a:gd name="T9" fmla="*/ 428 h 649"/>
                <a:gd name="T10" fmla="*/ 268 w 542"/>
                <a:gd name="T11" fmla="*/ 322 h 649"/>
                <a:gd name="T12" fmla="*/ 535 w 542"/>
                <a:gd name="T13" fmla="*/ 2 h 649"/>
                <a:gd name="T14" fmla="*/ 540 w 542"/>
                <a:gd name="T15" fmla="*/ 2 h 649"/>
                <a:gd name="T16" fmla="*/ 541 w 542"/>
                <a:gd name="T17" fmla="*/ 7 h 649"/>
                <a:gd name="T18" fmla="*/ 274 w 542"/>
                <a:gd name="T19" fmla="*/ 327 h 649"/>
                <a:gd name="T20" fmla="*/ 274 w 542"/>
                <a:gd name="T21" fmla="*/ 328 h 649"/>
                <a:gd name="T22" fmla="*/ 141 w 542"/>
                <a:gd name="T23" fmla="*/ 434 h 649"/>
                <a:gd name="T24" fmla="*/ 8 w 542"/>
                <a:gd name="T25" fmla="*/ 647 h 649"/>
                <a:gd name="T26" fmla="*/ 4 w 542"/>
                <a:gd name="T27" fmla="*/ 649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2" h="649">
                  <a:moveTo>
                    <a:pt x="4" y="649"/>
                  </a:moveTo>
                  <a:cubicBezTo>
                    <a:pt x="4" y="649"/>
                    <a:pt x="3" y="648"/>
                    <a:pt x="2" y="648"/>
                  </a:cubicBezTo>
                  <a:cubicBezTo>
                    <a:pt x="0" y="647"/>
                    <a:pt x="0" y="644"/>
                    <a:pt x="1" y="642"/>
                  </a:cubicBezTo>
                  <a:cubicBezTo>
                    <a:pt x="134" y="429"/>
                    <a:pt x="134" y="429"/>
                    <a:pt x="134" y="429"/>
                  </a:cubicBezTo>
                  <a:cubicBezTo>
                    <a:pt x="135" y="429"/>
                    <a:pt x="135" y="428"/>
                    <a:pt x="135" y="428"/>
                  </a:cubicBezTo>
                  <a:cubicBezTo>
                    <a:pt x="268" y="322"/>
                    <a:pt x="268" y="322"/>
                    <a:pt x="268" y="322"/>
                  </a:cubicBezTo>
                  <a:cubicBezTo>
                    <a:pt x="535" y="2"/>
                    <a:pt x="535" y="2"/>
                    <a:pt x="535" y="2"/>
                  </a:cubicBezTo>
                  <a:cubicBezTo>
                    <a:pt x="536" y="0"/>
                    <a:pt x="539" y="0"/>
                    <a:pt x="540" y="2"/>
                  </a:cubicBezTo>
                  <a:cubicBezTo>
                    <a:pt x="542" y="3"/>
                    <a:pt x="542" y="5"/>
                    <a:pt x="541" y="7"/>
                  </a:cubicBezTo>
                  <a:cubicBezTo>
                    <a:pt x="274" y="327"/>
                    <a:pt x="274" y="327"/>
                    <a:pt x="274" y="327"/>
                  </a:cubicBezTo>
                  <a:cubicBezTo>
                    <a:pt x="274" y="327"/>
                    <a:pt x="274" y="328"/>
                    <a:pt x="274" y="328"/>
                  </a:cubicBezTo>
                  <a:cubicBezTo>
                    <a:pt x="141" y="434"/>
                    <a:pt x="141" y="434"/>
                    <a:pt x="141" y="434"/>
                  </a:cubicBezTo>
                  <a:cubicBezTo>
                    <a:pt x="8" y="647"/>
                    <a:pt x="8" y="647"/>
                    <a:pt x="8" y="647"/>
                  </a:cubicBezTo>
                  <a:cubicBezTo>
                    <a:pt x="7" y="648"/>
                    <a:pt x="6" y="649"/>
                    <a:pt x="4" y="6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69" name="Freeform 34"/>
            <p:cNvSpPr>
              <a:spLocks/>
            </p:cNvSpPr>
            <p:nvPr/>
          </p:nvSpPr>
          <p:spPr bwMode="auto">
            <a:xfrm>
              <a:off x="2281204" y="3130849"/>
              <a:ext cx="1527572" cy="1376363"/>
            </a:xfrm>
            <a:custGeom>
              <a:avLst/>
              <a:gdLst>
                <a:gd name="T0" fmla="*/ 4 w 542"/>
                <a:gd name="T1" fmla="*/ 488 h 488"/>
                <a:gd name="T2" fmla="*/ 2 w 542"/>
                <a:gd name="T3" fmla="*/ 487 h 488"/>
                <a:gd name="T4" fmla="*/ 1 w 542"/>
                <a:gd name="T5" fmla="*/ 482 h 488"/>
                <a:gd name="T6" fmla="*/ 134 w 542"/>
                <a:gd name="T7" fmla="*/ 322 h 488"/>
                <a:gd name="T8" fmla="*/ 135 w 542"/>
                <a:gd name="T9" fmla="*/ 321 h 488"/>
                <a:gd name="T10" fmla="*/ 268 w 542"/>
                <a:gd name="T11" fmla="*/ 215 h 488"/>
                <a:gd name="T12" fmla="*/ 401 w 542"/>
                <a:gd name="T13" fmla="*/ 55 h 488"/>
                <a:gd name="T14" fmla="*/ 403 w 542"/>
                <a:gd name="T15" fmla="*/ 54 h 488"/>
                <a:gd name="T16" fmla="*/ 536 w 542"/>
                <a:gd name="T17" fmla="*/ 1 h 488"/>
                <a:gd name="T18" fmla="*/ 541 w 542"/>
                <a:gd name="T19" fmla="*/ 3 h 488"/>
                <a:gd name="T20" fmla="*/ 539 w 542"/>
                <a:gd name="T21" fmla="*/ 8 h 488"/>
                <a:gd name="T22" fmla="*/ 407 w 542"/>
                <a:gd name="T23" fmla="*/ 61 h 488"/>
                <a:gd name="T24" fmla="*/ 274 w 542"/>
                <a:gd name="T25" fmla="*/ 220 h 488"/>
                <a:gd name="T26" fmla="*/ 273 w 542"/>
                <a:gd name="T27" fmla="*/ 221 h 488"/>
                <a:gd name="T28" fmla="*/ 140 w 542"/>
                <a:gd name="T29" fmla="*/ 327 h 488"/>
                <a:gd name="T30" fmla="*/ 7 w 542"/>
                <a:gd name="T31" fmla="*/ 487 h 488"/>
                <a:gd name="T32" fmla="*/ 4 w 542"/>
                <a:gd name="T33" fmla="*/ 488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2" h="488">
                  <a:moveTo>
                    <a:pt x="4" y="488"/>
                  </a:moveTo>
                  <a:cubicBezTo>
                    <a:pt x="3" y="488"/>
                    <a:pt x="2" y="488"/>
                    <a:pt x="2" y="487"/>
                  </a:cubicBezTo>
                  <a:cubicBezTo>
                    <a:pt x="0" y="486"/>
                    <a:pt x="0" y="483"/>
                    <a:pt x="1" y="482"/>
                  </a:cubicBezTo>
                  <a:cubicBezTo>
                    <a:pt x="134" y="322"/>
                    <a:pt x="134" y="322"/>
                    <a:pt x="134" y="322"/>
                  </a:cubicBezTo>
                  <a:cubicBezTo>
                    <a:pt x="135" y="321"/>
                    <a:pt x="135" y="321"/>
                    <a:pt x="135" y="321"/>
                  </a:cubicBezTo>
                  <a:cubicBezTo>
                    <a:pt x="268" y="215"/>
                    <a:pt x="268" y="215"/>
                    <a:pt x="268" y="215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5"/>
                    <a:pt x="402" y="54"/>
                    <a:pt x="403" y="54"/>
                  </a:cubicBezTo>
                  <a:cubicBezTo>
                    <a:pt x="536" y="1"/>
                    <a:pt x="536" y="1"/>
                    <a:pt x="536" y="1"/>
                  </a:cubicBezTo>
                  <a:cubicBezTo>
                    <a:pt x="538" y="0"/>
                    <a:pt x="540" y="1"/>
                    <a:pt x="541" y="3"/>
                  </a:cubicBezTo>
                  <a:cubicBezTo>
                    <a:pt x="542" y="5"/>
                    <a:pt x="541" y="7"/>
                    <a:pt x="539" y="8"/>
                  </a:cubicBezTo>
                  <a:cubicBezTo>
                    <a:pt x="407" y="61"/>
                    <a:pt x="407" y="61"/>
                    <a:pt x="407" y="61"/>
                  </a:cubicBezTo>
                  <a:cubicBezTo>
                    <a:pt x="274" y="220"/>
                    <a:pt x="274" y="220"/>
                    <a:pt x="274" y="220"/>
                  </a:cubicBezTo>
                  <a:cubicBezTo>
                    <a:pt x="274" y="220"/>
                    <a:pt x="273" y="221"/>
                    <a:pt x="273" y="221"/>
                  </a:cubicBezTo>
                  <a:cubicBezTo>
                    <a:pt x="140" y="327"/>
                    <a:pt x="140" y="327"/>
                    <a:pt x="140" y="327"/>
                  </a:cubicBezTo>
                  <a:cubicBezTo>
                    <a:pt x="7" y="487"/>
                    <a:pt x="7" y="487"/>
                    <a:pt x="7" y="487"/>
                  </a:cubicBezTo>
                  <a:cubicBezTo>
                    <a:pt x="6" y="488"/>
                    <a:pt x="5" y="488"/>
                    <a:pt x="4" y="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70" name="Freeform 35"/>
            <p:cNvSpPr>
              <a:spLocks/>
            </p:cNvSpPr>
            <p:nvPr/>
          </p:nvSpPr>
          <p:spPr bwMode="auto">
            <a:xfrm>
              <a:off x="2805078" y="3204668"/>
              <a:ext cx="1531144" cy="1679972"/>
            </a:xfrm>
            <a:custGeom>
              <a:avLst/>
              <a:gdLst>
                <a:gd name="T0" fmla="*/ 5 w 543"/>
                <a:gd name="T1" fmla="*/ 596 h 596"/>
                <a:gd name="T2" fmla="*/ 3 w 543"/>
                <a:gd name="T3" fmla="*/ 595 h 596"/>
                <a:gd name="T4" fmla="*/ 1 w 543"/>
                <a:gd name="T5" fmla="*/ 590 h 596"/>
                <a:gd name="T6" fmla="*/ 135 w 543"/>
                <a:gd name="T7" fmla="*/ 350 h 596"/>
                <a:gd name="T8" fmla="*/ 136 w 543"/>
                <a:gd name="T9" fmla="*/ 348 h 596"/>
                <a:gd name="T10" fmla="*/ 269 w 543"/>
                <a:gd name="T11" fmla="*/ 269 h 596"/>
                <a:gd name="T12" fmla="*/ 401 w 543"/>
                <a:gd name="T13" fmla="*/ 56 h 596"/>
                <a:gd name="T14" fmla="*/ 403 w 543"/>
                <a:gd name="T15" fmla="*/ 55 h 596"/>
                <a:gd name="T16" fmla="*/ 537 w 543"/>
                <a:gd name="T17" fmla="*/ 1 h 596"/>
                <a:gd name="T18" fmla="*/ 542 w 543"/>
                <a:gd name="T19" fmla="*/ 3 h 596"/>
                <a:gd name="T20" fmla="*/ 540 w 543"/>
                <a:gd name="T21" fmla="*/ 9 h 596"/>
                <a:gd name="T22" fmla="*/ 407 w 543"/>
                <a:gd name="T23" fmla="*/ 61 h 596"/>
                <a:gd name="T24" fmla="*/ 275 w 543"/>
                <a:gd name="T25" fmla="*/ 274 h 596"/>
                <a:gd name="T26" fmla="*/ 273 w 543"/>
                <a:gd name="T27" fmla="*/ 275 h 596"/>
                <a:gd name="T28" fmla="*/ 141 w 543"/>
                <a:gd name="T29" fmla="*/ 354 h 596"/>
                <a:gd name="T30" fmla="*/ 8 w 543"/>
                <a:gd name="T31" fmla="*/ 594 h 596"/>
                <a:gd name="T32" fmla="*/ 5 w 543"/>
                <a:gd name="T33" fmla="*/ 596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3" h="596">
                  <a:moveTo>
                    <a:pt x="5" y="596"/>
                  </a:moveTo>
                  <a:cubicBezTo>
                    <a:pt x="4" y="596"/>
                    <a:pt x="3" y="595"/>
                    <a:pt x="3" y="595"/>
                  </a:cubicBezTo>
                  <a:cubicBezTo>
                    <a:pt x="1" y="594"/>
                    <a:pt x="0" y="592"/>
                    <a:pt x="1" y="590"/>
                  </a:cubicBezTo>
                  <a:cubicBezTo>
                    <a:pt x="135" y="350"/>
                    <a:pt x="135" y="350"/>
                    <a:pt x="135" y="350"/>
                  </a:cubicBezTo>
                  <a:cubicBezTo>
                    <a:pt x="135" y="349"/>
                    <a:pt x="135" y="349"/>
                    <a:pt x="136" y="348"/>
                  </a:cubicBezTo>
                  <a:cubicBezTo>
                    <a:pt x="269" y="269"/>
                    <a:pt x="269" y="269"/>
                    <a:pt x="269" y="269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5"/>
                    <a:pt x="402" y="55"/>
                    <a:pt x="403" y="55"/>
                  </a:cubicBezTo>
                  <a:cubicBezTo>
                    <a:pt x="537" y="1"/>
                    <a:pt x="537" y="1"/>
                    <a:pt x="537" y="1"/>
                  </a:cubicBezTo>
                  <a:cubicBezTo>
                    <a:pt x="539" y="0"/>
                    <a:pt x="541" y="1"/>
                    <a:pt x="542" y="3"/>
                  </a:cubicBezTo>
                  <a:cubicBezTo>
                    <a:pt x="543" y="5"/>
                    <a:pt x="542" y="8"/>
                    <a:pt x="540" y="9"/>
                  </a:cubicBezTo>
                  <a:cubicBezTo>
                    <a:pt x="407" y="61"/>
                    <a:pt x="407" y="61"/>
                    <a:pt x="407" y="61"/>
                  </a:cubicBezTo>
                  <a:cubicBezTo>
                    <a:pt x="275" y="274"/>
                    <a:pt x="275" y="274"/>
                    <a:pt x="275" y="274"/>
                  </a:cubicBezTo>
                  <a:cubicBezTo>
                    <a:pt x="274" y="274"/>
                    <a:pt x="274" y="275"/>
                    <a:pt x="273" y="275"/>
                  </a:cubicBezTo>
                  <a:cubicBezTo>
                    <a:pt x="141" y="354"/>
                    <a:pt x="141" y="354"/>
                    <a:pt x="141" y="354"/>
                  </a:cubicBezTo>
                  <a:cubicBezTo>
                    <a:pt x="8" y="594"/>
                    <a:pt x="8" y="594"/>
                    <a:pt x="8" y="594"/>
                  </a:cubicBezTo>
                  <a:cubicBezTo>
                    <a:pt x="8" y="595"/>
                    <a:pt x="6" y="596"/>
                    <a:pt x="5" y="5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71" name="Freeform 36"/>
            <p:cNvSpPr>
              <a:spLocks noEditPoints="1"/>
            </p:cNvSpPr>
            <p:nvPr/>
          </p:nvSpPr>
          <p:spPr bwMode="auto">
            <a:xfrm>
              <a:off x="3557554" y="3971430"/>
              <a:ext cx="22622" cy="1020366"/>
            </a:xfrm>
            <a:custGeom>
              <a:avLst/>
              <a:gdLst>
                <a:gd name="T0" fmla="*/ 0 w 19"/>
                <a:gd name="T1" fmla="*/ 857 h 857"/>
                <a:gd name="T2" fmla="*/ 19 w 19"/>
                <a:gd name="T3" fmla="*/ 852 h 857"/>
                <a:gd name="T4" fmla="*/ 19 w 19"/>
                <a:gd name="T5" fmla="*/ 815 h 857"/>
                <a:gd name="T6" fmla="*/ 0 w 19"/>
                <a:gd name="T7" fmla="*/ 796 h 857"/>
                <a:gd name="T8" fmla="*/ 19 w 19"/>
                <a:gd name="T9" fmla="*/ 815 h 857"/>
                <a:gd name="T10" fmla="*/ 0 w 19"/>
                <a:gd name="T11" fmla="*/ 758 h 857"/>
                <a:gd name="T12" fmla="*/ 19 w 19"/>
                <a:gd name="T13" fmla="*/ 739 h 857"/>
                <a:gd name="T14" fmla="*/ 19 w 19"/>
                <a:gd name="T15" fmla="*/ 701 h 857"/>
                <a:gd name="T16" fmla="*/ 0 w 19"/>
                <a:gd name="T17" fmla="*/ 682 h 857"/>
                <a:gd name="T18" fmla="*/ 19 w 19"/>
                <a:gd name="T19" fmla="*/ 701 h 857"/>
                <a:gd name="T20" fmla="*/ 0 w 19"/>
                <a:gd name="T21" fmla="*/ 644 h 857"/>
                <a:gd name="T22" fmla="*/ 19 w 19"/>
                <a:gd name="T23" fmla="*/ 625 h 857"/>
                <a:gd name="T24" fmla="*/ 19 w 19"/>
                <a:gd name="T25" fmla="*/ 587 h 857"/>
                <a:gd name="T26" fmla="*/ 0 w 19"/>
                <a:gd name="T27" fmla="*/ 568 h 857"/>
                <a:gd name="T28" fmla="*/ 19 w 19"/>
                <a:gd name="T29" fmla="*/ 587 h 857"/>
                <a:gd name="T30" fmla="*/ 0 w 19"/>
                <a:gd name="T31" fmla="*/ 530 h 857"/>
                <a:gd name="T32" fmla="*/ 19 w 19"/>
                <a:gd name="T33" fmla="*/ 512 h 857"/>
                <a:gd name="T34" fmla="*/ 19 w 19"/>
                <a:gd name="T35" fmla="*/ 474 h 857"/>
                <a:gd name="T36" fmla="*/ 0 w 19"/>
                <a:gd name="T37" fmla="*/ 455 h 857"/>
                <a:gd name="T38" fmla="*/ 19 w 19"/>
                <a:gd name="T39" fmla="*/ 474 h 857"/>
                <a:gd name="T40" fmla="*/ 0 w 19"/>
                <a:gd name="T41" fmla="*/ 417 h 857"/>
                <a:gd name="T42" fmla="*/ 19 w 19"/>
                <a:gd name="T43" fmla="*/ 398 h 857"/>
                <a:gd name="T44" fmla="*/ 19 w 19"/>
                <a:gd name="T45" fmla="*/ 360 h 857"/>
                <a:gd name="T46" fmla="*/ 0 w 19"/>
                <a:gd name="T47" fmla="*/ 341 h 857"/>
                <a:gd name="T48" fmla="*/ 19 w 19"/>
                <a:gd name="T49" fmla="*/ 360 h 857"/>
                <a:gd name="T50" fmla="*/ 0 w 19"/>
                <a:gd name="T51" fmla="*/ 303 h 857"/>
                <a:gd name="T52" fmla="*/ 19 w 19"/>
                <a:gd name="T53" fmla="*/ 284 h 857"/>
                <a:gd name="T54" fmla="*/ 19 w 19"/>
                <a:gd name="T55" fmla="*/ 246 h 857"/>
                <a:gd name="T56" fmla="*/ 0 w 19"/>
                <a:gd name="T57" fmla="*/ 227 h 857"/>
                <a:gd name="T58" fmla="*/ 19 w 19"/>
                <a:gd name="T59" fmla="*/ 246 h 857"/>
                <a:gd name="T60" fmla="*/ 0 w 19"/>
                <a:gd name="T61" fmla="*/ 189 h 857"/>
                <a:gd name="T62" fmla="*/ 19 w 19"/>
                <a:gd name="T63" fmla="*/ 171 h 857"/>
                <a:gd name="T64" fmla="*/ 19 w 19"/>
                <a:gd name="T65" fmla="*/ 133 h 857"/>
                <a:gd name="T66" fmla="*/ 0 w 19"/>
                <a:gd name="T67" fmla="*/ 114 h 857"/>
                <a:gd name="T68" fmla="*/ 19 w 19"/>
                <a:gd name="T69" fmla="*/ 133 h 857"/>
                <a:gd name="T70" fmla="*/ 0 w 19"/>
                <a:gd name="T71" fmla="*/ 76 h 857"/>
                <a:gd name="T72" fmla="*/ 19 w 19"/>
                <a:gd name="T73" fmla="*/ 57 h 857"/>
                <a:gd name="T74" fmla="*/ 19 w 19"/>
                <a:gd name="T75" fmla="*/ 19 h 857"/>
                <a:gd name="T76" fmla="*/ 0 w 19"/>
                <a:gd name="T77" fmla="*/ 0 h 857"/>
                <a:gd name="T78" fmla="*/ 19 w 19"/>
                <a:gd name="T79" fmla="*/ 19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" h="857">
                  <a:moveTo>
                    <a:pt x="19" y="857"/>
                  </a:moveTo>
                  <a:lnTo>
                    <a:pt x="0" y="857"/>
                  </a:lnTo>
                  <a:lnTo>
                    <a:pt x="0" y="852"/>
                  </a:lnTo>
                  <a:lnTo>
                    <a:pt x="19" y="852"/>
                  </a:lnTo>
                  <a:lnTo>
                    <a:pt x="19" y="857"/>
                  </a:lnTo>
                  <a:close/>
                  <a:moveTo>
                    <a:pt x="19" y="815"/>
                  </a:moveTo>
                  <a:lnTo>
                    <a:pt x="0" y="815"/>
                  </a:lnTo>
                  <a:lnTo>
                    <a:pt x="0" y="796"/>
                  </a:lnTo>
                  <a:lnTo>
                    <a:pt x="19" y="796"/>
                  </a:lnTo>
                  <a:lnTo>
                    <a:pt x="19" y="815"/>
                  </a:lnTo>
                  <a:close/>
                  <a:moveTo>
                    <a:pt x="19" y="758"/>
                  </a:moveTo>
                  <a:lnTo>
                    <a:pt x="0" y="758"/>
                  </a:lnTo>
                  <a:lnTo>
                    <a:pt x="0" y="739"/>
                  </a:lnTo>
                  <a:lnTo>
                    <a:pt x="19" y="739"/>
                  </a:lnTo>
                  <a:lnTo>
                    <a:pt x="19" y="758"/>
                  </a:lnTo>
                  <a:close/>
                  <a:moveTo>
                    <a:pt x="19" y="701"/>
                  </a:moveTo>
                  <a:lnTo>
                    <a:pt x="0" y="701"/>
                  </a:lnTo>
                  <a:lnTo>
                    <a:pt x="0" y="682"/>
                  </a:lnTo>
                  <a:lnTo>
                    <a:pt x="19" y="682"/>
                  </a:lnTo>
                  <a:lnTo>
                    <a:pt x="19" y="701"/>
                  </a:lnTo>
                  <a:close/>
                  <a:moveTo>
                    <a:pt x="19" y="644"/>
                  </a:moveTo>
                  <a:lnTo>
                    <a:pt x="0" y="644"/>
                  </a:lnTo>
                  <a:lnTo>
                    <a:pt x="0" y="625"/>
                  </a:lnTo>
                  <a:lnTo>
                    <a:pt x="19" y="625"/>
                  </a:lnTo>
                  <a:lnTo>
                    <a:pt x="19" y="644"/>
                  </a:lnTo>
                  <a:close/>
                  <a:moveTo>
                    <a:pt x="19" y="587"/>
                  </a:moveTo>
                  <a:lnTo>
                    <a:pt x="0" y="587"/>
                  </a:lnTo>
                  <a:lnTo>
                    <a:pt x="0" y="568"/>
                  </a:lnTo>
                  <a:lnTo>
                    <a:pt x="19" y="568"/>
                  </a:lnTo>
                  <a:lnTo>
                    <a:pt x="19" y="587"/>
                  </a:lnTo>
                  <a:close/>
                  <a:moveTo>
                    <a:pt x="19" y="530"/>
                  </a:moveTo>
                  <a:lnTo>
                    <a:pt x="0" y="530"/>
                  </a:lnTo>
                  <a:lnTo>
                    <a:pt x="0" y="512"/>
                  </a:lnTo>
                  <a:lnTo>
                    <a:pt x="19" y="512"/>
                  </a:lnTo>
                  <a:lnTo>
                    <a:pt x="19" y="530"/>
                  </a:lnTo>
                  <a:close/>
                  <a:moveTo>
                    <a:pt x="19" y="474"/>
                  </a:moveTo>
                  <a:lnTo>
                    <a:pt x="0" y="474"/>
                  </a:lnTo>
                  <a:lnTo>
                    <a:pt x="0" y="455"/>
                  </a:lnTo>
                  <a:lnTo>
                    <a:pt x="19" y="455"/>
                  </a:lnTo>
                  <a:lnTo>
                    <a:pt x="19" y="474"/>
                  </a:lnTo>
                  <a:close/>
                  <a:moveTo>
                    <a:pt x="19" y="417"/>
                  </a:moveTo>
                  <a:lnTo>
                    <a:pt x="0" y="417"/>
                  </a:lnTo>
                  <a:lnTo>
                    <a:pt x="0" y="398"/>
                  </a:lnTo>
                  <a:lnTo>
                    <a:pt x="19" y="398"/>
                  </a:lnTo>
                  <a:lnTo>
                    <a:pt x="19" y="417"/>
                  </a:lnTo>
                  <a:close/>
                  <a:moveTo>
                    <a:pt x="19" y="360"/>
                  </a:moveTo>
                  <a:lnTo>
                    <a:pt x="0" y="360"/>
                  </a:lnTo>
                  <a:lnTo>
                    <a:pt x="0" y="341"/>
                  </a:lnTo>
                  <a:lnTo>
                    <a:pt x="19" y="341"/>
                  </a:lnTo>
                  <a:lnTo>
                    <a:pt x="19" y="360"/>
                  </a:lnTo>
                  <a:close/>
                  <a:moveTo>
                    <a:pt x="19" y="303"/>
                  </a:moveTo>
                  <a:lnTo>
                    <a:pt x="0" y="303"/>
                  </a:lnTo>
                  <a:lnTo>
                    <a:pt x="0" y="284"/>
                  </a:lnTo>
                  <a:lnTo>
                    <a:pt x="19" y="284"/>
                  </a:lnTo>
                  <a:lnTo>
                    <a:pt x="19" y="303"/>
                  </a:lnTo>
                  <a:close/>
                  <a:moveTo>
                    <a:pt x="19" y="246"/>
                  </a:moveTo>
                  <a:lnTo>
                    <a:pt x="0" y="246"/>
                  </a:lnTo>
                  <a:lnTo>
                    <a:pt x="0" y="227"/>
                  </a:lnTo>
                  <a:lnTo>
                    <a:pt x="19" y="227"/>
                  </a:lnTo>
                  <a:lnTo>
                    <a:pt x="19" y="246"/>
                  </a:lnTo>
                  <a:close/>
                  <a:moveTo>
                    <a:pt x="19" y="189"/>
                  </a:moveTo>
                  <a:lnTo>
                    <a:pt x="0" y="189"/>
                  </a:lnTo>
                  <a:lnTo>
                    <a:pt x="0" y="171"/>
                  </a:lnTo>
                  <a:lnTo>
                    <a:pt x="19" y="171"/>
                  </a:lnTo>
                  <a:lnTo>
                    <a:pt x="19" y="189"/>
                  </a:lnTo>
                  <a:close/>
                  <a:moveTo>
                    <a:pt x="19" y="133"/>
                  </a:moveTo>
                  <a:lnTo>
                    <a:pt x="0" y="133"/>
                  </a:lnTo>
                  <a:lnTo>
                    <a:pt x="0" y="114"/>
                  </a:lnTo>
                  <a:lnTo>
                    <a:pt x="19" y="114"/>
                  </a:lnTo>
                  <a:lnTo>
                    <a:pt x="19" y="133"/>
                  </a:lnTo>
                  <a:close/>
                  <a:moveTo>
                    <a:pt x="19" y="76"/>
                  </a:moveTo>
                  <a:lnTo>
                    <a:pt x="0" y="76"/>
                  </a:lnTo>
                  <a:lnTo>
                    <a:pt x="0" y="57"/>
                  </a:lnTo>
                  <a:lnTo>
                    <a:pt x="19" y="57"/>
                  </a:lnTo>
                  <a:lnTo>
                    <a:pt x="19" y="76"/>
                  </a:lnTo>
                  <a:close/>
                  <a:moveTo>
                    <a:pt x="19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72" name="Freeform 37"/>
            <p:cNvSpPr>
              <a:spLocks noEditPoints="1"/>
            </p:cNvSpPr>
            <p:nvPr/>
          </p:nvSpPr>
          <p:spPr bwMode="auto">
            <a:xfrm>
              <a:off x="1763282" y="4422678"/>
              <a:ext cx="21431" cy="563166"/>
            </a:xfrm>
            <a:custGeom>
              <a:avLst/>
              <a:gdLst>
                <a:gd name="T0" fmla="*/ 18 w 18"/>
                <a:gd name="T1" fmla="*/ 473 h 473"/>
                <a:gd name="T2" fmla="*/ 0 w 18"/>
                <a:gd name="T3" fmla="*/ 473 h 473"/>
                <a:gd name="T4" fmla="*/ 0 w 18"/>
                <a:gd name="T5" fmla="*/ 455 h 473"/>
                <a:gd name="T6" fmla="*/ 18 w 18"/>
                <a:gd name="T7" fmla="*/ 455 h 473"/>
                <a:gd name="T8" fmla="*/ 18 w 18"/>
                <a:gd name="T9" fmla="*/ 473 h 473"/>
                <a:gd name="T10" fmla="*/ 18 w 18"/>
                <a:gd name="T11" fmla="*/ 417 h 473"/>
                <a:gd name="T12" fmla="*/ 0 w 18"/>
                <a:gd name="T13" fmla="*/ 417 h 473"/>
                <a:gd name="T14" fmla="*/ 0 w 18"/>
                <a:gd name="T15" fmla="*/ 398 h 473"/>
                <a:gd name="T16" fmla="*/ 18 w 18"/>
                <a:gd name="T17" fmla="*/ 398 h 473"/>
                <a:gd name="T18" fmla="*/ 18 w 18"/>
                <a:gd name="T19" fmla="*/ 417 h 473"/>
                <a:gd name="T20" fmla="*/ 18 w 18"/>
                <a:gd name="T21" fmla="*/ 360 h 473"/>
                <a:gd name="T22" fmla="*/ 0 w 18"/>
                <a:gd name="T23" fmla="*/ 360 h 473"/>
                <a:gd name="T24" fmla="*/ 0 w 18"/>
                <a:gd name="T25" fmla="*/ 341 h 473"/>
                <a:gd name="T26" fmla="*/ 18 w 18"/>
                <a:gd name="T27" fmla="*/ 341 h 473"/>
                <a:gd name="T28" fmla="*/ 18 w 18"/>
                <a:gd name="T29" fmla="*/ 360 h 473"/>
                <a:gd name="T30" fmla="*/ 18 w 18"/>
                <a:gd name="T31" fmla="*/ 303 h 473"/>
                <a:gd name="T32" fmla="*/ 0 w 18"/>
                <a:gd name="T33" fmla="*/ 303 h 473"/>
                <a:gd name="T34" fmla="*/ 0 w 18"/>
                <a:gd name="T35" fmla="*/ 284 h 473"/>
                <a:gd name="T36" fmla="*/ 18 w 18"/>
                <a:gd name="T37" fmla="*/ 284 h 473"/>
                <a:gd name="T38" fmla="*/ 18 w 18"/>
                <a:gd name="T39" fmla="*/ 303 h 473"/>
                <a:gd name="T40" fmla="*/ 18 w 18"/>
                <a:gd name="T41" fmla="*/ 246 h 473"/>
                <a:gd name="T42" fmla="*/ 0 w 18"/>
                <a:gd name="T43" fmla="*/ 246 h 473"/>
                <a:gd name="T44" fmla="*/ 0 w 18"/>
                <a:gd name="T45" fmla="*/ 227 h 473"/>
                <a:gd name="T46" fmla="*/ 18 w 18"/>
                <a:gd name="T47" fmla="*/ 227 h 473"/>
                <a:gd name="T48" fmla="*/ 18 w 18"/>
                <a:gd name="T49" fmla="*/ 246 h 473"/>
                <a:gd name="T50" fmla="*/ 18 w 18"/>
                <a:gd name="T51" fmla="*/ 189 h 473"/>
                <a:gd name="T52" fmla="*/ 0 w 18"/>
                <a:gd name="T53" fmla="*/ 189 h 473"/>
                <a:gd name="T54" fmla="*/ 0 w 18"/>
                <a:gd name="T55" fmla="*/ 170 h 473"/>
                <a:gd name="T56" fmla="*/ 18 w 18"/>
                <a:gd name="T57" fmla="*/ 170 h 473"/>
                <a:gd name="T58" fmla="*/ 18 w 18"/>
                <a:gd name="T59" fmla="*/ 189 h 473"/>
                <a:gd name="T60" fmla="*/ 18 w 18"/>
                <a:gd name="T61" fmla="*/ 133 h 473"/>
                <a:gd name="T62" fmla="*/ 0 w 18"/>
                <a:gd name="T63" fmla="*/ 133 h 473"/>
                <a:gd name="T64" fmla="*/ 0 w 18"/>
                <a:gd name="T65" fmla="*/ 114 h 473"/>
                <a:gd name="T66" fmla="*/ 18 w 18"/>
                <a:gd name="T67" fmla="*/ 114 h 473"/>
                <a:gd name="T68" fmla="*/ 18 w 18"/>
                <a:gd name="T69" fmla="*/ 133 h 473"/>
                <a:gd name="T70" fmla="*/ 18 w 18"/>
                <a:gd name="T71" fmla="*/ 76 h 473"/>
                <a:gd name="T72" fmla="*/ 0 w 18"/>
                <a:gd name="T73" fmla="*/ 76 h 473"/>
                <a:gd name="T74" fmla="*/ 0 w 18"/>
                <a:gd name="T75" fmla="*/ 57 h 473"/>
                <a:gd name="T76" fmla="*/ 18 w 18"/>
                <a:gd name="T77" fmla="*/ 57 h 473"/>
                <a:gd name="T78" fmla="*/ 18 w 18"/>
                <a:gd name="T79" fmla="*/ 76 h 473"/>
                <a:gd name="T80" fmla="*/ 18 w 18"/>
                <a:gd name="T81" fmla="*/ 19 h 473"/>
                <a:gd name="T82" fmla="*/ 0 w 18"/>
                <a:gd name="T83" fmla="*/ 19 h 473"/>
                <a:gd name="T84" fmla="*/ 0 w 18"/>
                <a:gd name="T85" fmla="*/ 0 h 473"/>
                <a:gd name="T86" fmla="*/ 18 w 18"/>
                <a:gd name="T87" fmla="*/ 0 h 473"/>
                <a:gd name="T88" fmla="*/ 18 w 18"/>
                <a:gd name="T89" fmla="*/ 19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" h="473">
                  <a:moveTo>
                    <a:pt x="18" y="473"/>
                  </a:moveTo>
                  <a:lnTo>
                    <a:pt x="0" y="473"/>
                  </a:lnTo>
                  <a:lnTo>
                    <a:pt x="0" y="455"/>
                  </a:lnTo>
                  <a:lnTo>
                    <a:pt x="18" y="455"/>
                  </a:lnTo>
                  <a:lnTo>
                    <a:pt x="18" y="473"/>
                  </a:lnTo>
                  <a:close/>
                  <a:moveTo>
                    <a:pt x="18" y="417"/>
                  </a:moveTo>
                  <a:lnTo>
                    <a:pt x="0" y="417"/>
                  </a:lnTo>
                  <a:lnTo>
                    <a:pt x="0" y="398"/>
                  </a:lnTo>
                  <a:lnTo>
                    <a:pt x="18" y="398"/>
                  </a:lnTo>
                  <a:lnTo>
                    <a:pt x="18" y="417"/>
                  </a:lnTo>
                  <a:close/>
                  <a:moveTo>
                    <a:pt x="18" y="360"/>
                  </a:moveTo>
                  <a:lnTo>
                    <a:pt x="0" y="360"/>
                  </a:lnTo>
                  <a:lnTo>
                    <a:pt x="0" y="341"/>
                  </a:lnTo>
                  <a:lnTo>
                    <a:pt x="18" y="341"/>
                  </a:lnTo>
                  <a:lnTo>
                    <a:pt x="18" y="360"/>
                  </a:lnTo>
                  <a:close/>
                  <a:moveTo>
                    <a:pt x="18" y="303"/>
                  </a:moveTo>
                  <a:lnTo>
                    <a:pt x="0" y="303"/>
                  </a:lnTo>
                  <a:lnTo>
                    <a:pt x="0" y="284"/>
                  </a:lnTo>
                  <a:lnTo>
                    <a:pt x="18" y="284"/>
                  </a:lnTo>
                  <a:lnTo>
                    <a:pt x="18" y="303"/>
                  </a:lnTo>
                  <a:close/>
                  <a:moveTo>
                    <a:pt x="18" y="246"/>
                  </a:moveTo>
                  <a:lnTo>
                    <a:pt x="0" y="246"/>
                  </a:lnTo>
                  <a:lnTo>
                    <a:pt x="0" y="227"/>
                  </a:lnTo>
                  <a:lnTo>
                    <a:pt x="18" y="227"/>
                  </a:lnTo>
                  <a:lnTo>
                    <a:pt x="18" y="246"/>
                  </a:lnTo>
                  <a:close/>
                  <a:moveTo>
                    <a:pt x="18" y="189"/>
                  </a:moveTo>
                  <a:lnTo>
                    <a:pt x="0" y="189"/>
                  </a:lnTo>
                  <a:lnTo>
                    <a:pt x="0" y="170"/>
                  </a:lnTo>
                  <a:lnTo>
                    <a:pt x="18" y="170"/>
                  </a:lnTo>
                  <a:lnTo>
                    <a:pt x="18" y="189"/>
                  </a:lnTo>
                  <a:close/>
                  <a:moveTo>
                    <a:pt x="18" y="133"/>
                  </a:moveTo>
                  <a:lnTo>
                    <a:pt x="0" y="133"/>
                  </a:lnTo>
                  <a:lnTo>
                    <a:pt x="0" y="114"/>
                  </a:lnTo>
                  <a:lnTo>
                    <a:pt x="18" y="114"/>
                  </a:lnTo>
                  <a:lnTo>
                    <a:pt x="18" y="133"/>
                  </a:lnTo>
                  <a:close/>
                  <a:moveTo>
                    <a:pt x="18" y="76"/>
                  </a:moveTo>
                  <a:lnTo>
                    <a:pt x="0" y="76"/>
                  </a:lnTo>
                  <a:lnTo>
                    <a:pt x="0" y="57"/>
                  </a:lnTo>
                  <a:lnTo>
                    <a:pt x="18" y="57"/>
                  </a:lnTo>
                  <a:lnTo>
                    <a:pt x="18" y="76"/>
                  </a:lnTo>
                  <a:close/>
                  <a:moveTo>
                    <a:pt x="18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73" name="Freeform 38"/>
            <p:cNvSpPr>
              <a:spLocks noEditPoints="1"/>
            </p:cNvSpPr>
            <p:nvPr/>
          </p:nvSpPr>
          <p:spPr bwMode="auto">
            <a:xfrm>
              <a:off x="1458482" y="2102149"/>
              <a:ext cx="22622" cy="900113"/>
            </a:xfrm>
            <a:custGeom>
              <a:avLst/>
              <a:gdLst>
                <a:gd name="T0" fmla="*/ 0 w 19"/>
                <a:gd name="T1" fmla="*/ 756 h 756"/>
                <a:gd name="T2" fmla="*/ 19 w 19"/>
                <a:gd name="T3" fmla="*/ 739 h 756"/>
                <a:gd name="T4" fmla="*/ 19 w 19"/>
                <a:gd name="T5" fmla="*/ 701 h 756"/>
                <a:gd name="T6" fmla="*/ 0 w 19"/>
                <a:gd name="T7" fmla="*/ 682 h 756"/>
                <a:gd name="T8" fmla="*/ 19 w 19"/>
                <a:gd name="T9" fmla="*/ 701 h 756"/>
                <a:gd name="T10" fmla="*/ 0 w 19"/>
                <a:gd name="T11" fmla="*/ 644 h 756"/>
                <a:gd name="T12" fmla="*/ 19 w 19"/>
                <a:gd name="T13" fmla="*/ 625 h 756"/>
                <a:gd name="T14" fmla="*/ 19 w 19"/>
                <a:gd name="T15" fmla="*/ 587 h 756"/>
                <a:gd name="T16" fmla="*/ 0 w 19"/>
                <a:gd name="T17" fmla="*/ 568 h 756"/>
                <a:gd name="T18" fmla="*/ 19 w 19"/>
                <a:gd name="T19" fmla="*/ 587 h 756"/>
                <a:gd name="T20" fmla="*/ 0 w 19"/>
                <a:gd name="T21" fmla="*/ 531 h 756"/>
                <a:gd name="T22" fmla="*/ 19 w 19"/>
                <a:gd name="T23" fmla="*/ 512 h 756"/>
                <a:gd name="T24" fmla="*/ 19 w 19"/>
                <a:gd name="T25" fmla="*/ 474 h 756"/>
                <a:gd name="T26" fmla="*/ 0 w 19"/>
                <a:gd name="T27" fmla="*/ 455 h 756"/>
                <a:gd name="T28" fmla="*/ 19 w 19"/>
                <a:gd name="T29" fmla="*/ 474 h 756"/>
                <a:gd name="T30" fmla="*/ 0 w 19"/>
                <a:gd name="T31" fmla="*/ 417 h 756"/>
                <a:gd name="T32" fmla="*/ 19 w 19"/>
                <a:gd name="T33" fmla="*/ 398 h 756"/>
                <a:gd name="T34" fmla="*/ 19 w 19"/>
                <a:gd name="T35" fmla="*/ 360 h 756"/>
                <a:gd name="T36" fmla="*/ 0 w 19"/>
                <a:gd name="T37" fmla="*/ 341 h 756"/>
                <a:gd name="T38" fmla="*/ 19 w 19"/>
                <a:gd name="T39" fmla="*/ 360 h 756"/>
                <a:gd name="T40" fmla="*/ 0 w 19"/>
                <a:gd name="T41" fmla="*/ 303 h 756"/>
                <a:gd name="T42" fmla="*/ 19 w 19"/>
                <a:gd name="T43" fmla="*/ 284 h 756"/>
                <a:gd name="T44" fmla="*/ 19 w 19"/>
                <a:gd name="T45" fmla="*/ 246 h 756"/>
                <a:gd name="T46" fmla="*/ 0 w 19"/>
                <a:gd name="T47" fmla="*/ 227 h 756"/>
                <a:gd name="T48" fmla="*/ 19 w 19"/>
                <a:gd name="T49" fmla="*/ 246 h 756"/>
                <a:gd name="T50" fmla="*/ 0 w 19"/>
                <a:gd name="T51" fmla="*/ 190 h 756"/>
                <a:gd name="T52" fmla="*/ 19 w 19"/>
                <a:gd name="T53" fmla="*/ 171 h 756"/>
                <a:gd name="T54" fmla="*/ 19 w 19"/>
                <a:gd name="T55" fmla="*/ 133 h 756"/>
                <a:gd name="T56" fmla="*/ 0 w 19"/>
                <a:gd name="T57" fmla="*/ 114 h 756"/>
                <a:gd name="T58" fmla="*/ 19 w 19"/>
                <a:gd name="T59" fmla="*/ 133 h 756"/>
                <a:gd name="T60" fmla="*/ 0 w 19"/>
                <a:gd name="T61" fmla="*/ 76 h 756"/>
                <a:gd name="T62" fmla="*/ 19 w 19"/>
                <a:gd name="T63" fmla="*/ 57 h 756"/>
                <a:gd name="T64" fmla="*/ 19 w 19"/>
                <a:gd name="T65" fmla="*/ 19 h 756"/>
                <a:gd name="T66" fmla="*/ 0 w 19"/>
                <a:gd name="T67" fmla="*/ 0 h 756"/>
                <a:gd name="T68" fmla="*/ 19 w 19"/>
                <a:gd name="T69" fmla="*/ 19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756">
                  <a:moveTo>
                    <a:pt x="19" y="756"/>
                  </a:moveTo>
                  <a:lnTo>
                    <a:pt x="0" y="756"/>
                  </a:lnTo>
                  <a:lnTo>
                    <a:pt x="0" y="739"/>
                  </a:lnTo>
                  <a:lnTo>
                    <a:pt x="19" y="739"/>
                  </a:lnTo>
                  <a:lnTo>
                    <a:pt x="19" y="756"/>
                  </a:lnTo>
                  <a:close/>
                  <a:moveTo>
                    <a:pt x="19" y="701"/>
                  </a:moveTo>
                  <a:lnTo>
                    <a:pt x="0" y="701"/>
                  </a:lnTo>
                  <a:lnTo>
                    <a:pt x="0" y="682"/>
                  </a:lnTo>
                  <a:lnTo>
                    <a:pt x="19" y="682"/>
                  </a:lnTo>
                  <a:lnTo>
                    <a:pt x="19" y="701"/>
                  </a:lnTo>
                  <a:close/>
                  <a:moveTo>
                    <a:pt x="19" y="644"/>
                  </a:moveTo>
                  <a:lnTo>
                    <a:pt x="0" y="644"/>
                  </a:lnTo>
                  <a:lnTo>
                    <a:pt x="0" y="625"/>
                  </a:lnTo>
                  <a:lnTo>
                    <a:pt x="19" y="625"/>
                  </a:lnTo>
                  <a:lnTo>
                    <a:pt x="19" y="644"/>
                  </a:lnTo>
                  <a:close/>
                  <a:moveTo>
                    <a:pt x="19" y="587"/>
                  </a:moveTo>
                  <a:lnTo>
                    <a:pt x="0" y="587"/>
                  </a:lnTo>
                  <a:lnTo>
                    <a:pt x="0" y="568"/>
                  </a:lnTo>
                  <a:lnTo>
                    <a:pt x="19" y="568"/>
                  </a:lnTo>
                  <a:lnTo>
                    <a:pt x="19" y="587"/>
                  </a:lnTo>
                  <a:close/>
                  <a:moveTo>
                    <a:pt x="19" y="531"/>
                  </a:moveTo>
                  <a:lnTo>
                    <a:pt x="0" y="531"/>
                  </a:lnTo>
                  <a:lnTo>
                    <a:pt x="0" y="512"/>
                  </a:lnTo>
                  <a:lnTo>
                    <a:pt x="19" y="512"/>
                  </a:lnTo>
                  <a:lnTo>
                    <a:pt x="19" y="531"/>
                  </a:lnTo>
                  <a:close/>
                  <a:moveTo>
                    <a:pt x="19" y="474"/>
                  </a:moveTo>
                  <a:lnTo>
                    <a:pt x="0" y="474"/>
                  </a:lnTo>
                  <a:lnTo>
                    <a:pt x="0" y="455"/>
                  </a:lnTo>
                  <a:lnTo>
                    <a:pt x="19" y="455"/>
                  </a:lnTo>
                  <a:lnTo>
                    <a:pt x="19" y="474"/>
                  </a:lnTo>
                  <a:close/>
                  <a:moveTo>
                    <a:pt x="19" y="417"/>
                  </a:moveTo>
                  <a:lnTo>
                    <a:pt x="0" y="417"/>
                  </a:lnTo>
                  <a:lnTo>
                    <a:pt x="0" y="398"/>
                  </a:lnTo>
                  <a:lnTo>
                    <a:pt x="19" y="398"/>
                  </a:lnTo>
                  <a:lnTo>
                    <a:pt x="19" y="417"/>
                  </a:lnTo>
                  <a:close/>
                  <a:moveTo>
                    <a:pt x="19" y="360"/>
                  </a:moveTo>
                  <a:lnTo>
                    <a:pt x="0" y="360"/>
                  </a:lnTo>
                  <a:lnTo>
                    <a:pt x="0" y="341"/>
                  </a:lnTo>
                  <a:lnTo>
                    <a:pt x="19" y="341"/>
                  </a:lnTo>
                  <a:lnTo>
                    <a:pt x="19" y="360"/>
                  </a:lnTo>
                  <a:close/>
                  <a:moveTo>
                    <a:pt x="19" y="303"/>
                  </a:moveTo>
                  <a:lnTo>
                    <a:pt x="0" y="303"/>
                  </a:lnTo>
                  <a:lnTo>
                    <a:pt x="0" y="284"/>
                  </a:lnTo>
                  <a:lnTo>
                    <a:pt x="19" y="284"/>
                  </a:lnTo>
                  <a:lnTo>
                    <a:pt x="19" y="303"/>
                  </a:lnTo>
                  <a:close/>
                  <a:moveTo>
                    <a:pt x="19" y="246"/>
                  </a:moveTo>
                  <a:lnTo>
                    <a:pt x="0" y="246"/>
                  </a:lnTo>
                  <a:lnTo>
                    <a:pt x="0" y="227"/>
                  </a:lnTo>
                  <a:lnTo>
                    <a:pt x="19" y="227"/>
                  </a:lnTo>
                  <a:lnTo>
                    <a:pt x="19" y="246"/>
                  </a:lnTo>
                  <a:close/>
                  <a:moveTo>
                    <a:pt x="19" y="190"/>
                  </a:moveTo>
                  <a:lnTo>
                    <a:pt x="0" y="190"/>
                  </a:lnTo>
                  <a:lnTo>
                    <a:pt x="0" y="171"/>
                  </a:lnTo>
                  <a:lnTo>
                    <a:pt x="19" y="171"/>
                  </a:lnTo>
                  <a:lnTo>
                    <a:pt x="19" y="190"/>
                  </a:lnTo>
                  <a:close/>
                  <a:moveTo>
                    <a:pt x="19" y="133"/>
                  </a:moveTo>
                  <a:lnTo>
                    <a:pt x="0" y="133"/>
                  </a:lnTo>
                  <a:lnTo>
                    <a:pt x="0" y="114"/>
                  </a:lnTo>
                  <a:lnTo>
                    <a:pt x="19" y="114"/>
                  </a:lnTo>
                  <a:lnTo>
                    <a:pt x="19" y="133"/>
                  </a:lnTo>
                  <a:close/>
                  <a:moveTo>
                    <a:pt x="19" y="76"/>
                  </a:moveTo>
                  <a:lnTo>
                    <a:pt x="0" y="76"/>
                  </a:lnTo>
                  <a:lnTo>
                    <a:pt x="0" y="57"/>
                  </a:lnTo>
                  <a:lnTo>
                    <a:pt x="19" y="57"/>
                  </a:lnTo>
                  <a:lnTo>
                    <a:pt x="19" y="76"/>
                  </a:lnTo>
                  <a:close/>
                  <a:moveTo>
                    <a:pt x="19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274" name="Freeform 39"/>
            <p:cNvSpPr>
              <a:spLocks noEditPoints="1"/>
            </p:cNvSpPr>
            <p:nvPr/>
          </p:nvSpPr>
          <p:spPr bwMode="auto">
            <a:xfrm>
              <a:off x="3247991" y="2118818"/>
              <a:ext cx="22622" cy="496491"/>
            </a:xfrm>
            <a:custGeom>
              <a:avLst/>
              <a:gdLst>
                <a:gd name="T0" fmla="*/ 19 w 19"/>
                <a:gd name="T1" fmla="*/ 417 h 417"/>
                <a:gd name="T2" fmla="*/ 0 w 19"/>
                <a:gd name="T3" fmla="*/ 417 h 417"/>
                <a:gd name="T4" fmla="*/ 0 w 19"/>
                <a:gd name="T5" fmla="*/ 398 h 417"/>
                <a:gd name="T6" fmla="*/ 19 w 19"/>
                <a:gd name="T7" fmla="*/ 398 h 417"/>
                <a:gd name="T8" fmla="*/ 19 w 19"/>
                <a:gd name="T9" fmla="*/ 417 h 417"/>
                <a:gd name="T10" fmla="*/ 19 w 19"/>
                <a:gd name="T11" fmla="*/ 360 h 417"/>
                <a:gd name="T12" fmla="*/ 0 w 19"/>
                <a:gd name="T13" fmla="*/ 360 h 417"/>
                <a:gd name="T14" fmla="*/ 0 w 19"/>
                <a:gd name="T15" fmla="*/ 341 h 417"/>
                <a:gd name="T16" fmla="*/ 19 w 19"/>
                <a:gd name="T17" fmla="*/ 341 h 417"/>
                <a:gd name="T18" fmla="*/ 19 w 19"/>
                <a:gd name="T19" fmla="*/ 360 h 417"/>
                <a:gd name="T20" fmla="*/ 19 w 19"/>
                <a:gd name="T21" fmla="*/ 303 h 417"/>
                <a:gd name="T22" fmla="*/ 0 w 19"/>
                <a:gd name="T23" fmla="*/ 303 h 417"/>
                <a:gd name="T24" fmla="*/ 0 w 19"/>
                <a:gd name="T25" fmla="*/ 285 h 417"/>
                <a:gd name="T26" fmla="*/ 19 w 19"/>
                <a:gd name="T27" fmla="*/ 285 h 417"/>
                <a:gd name="T28" fmla="*/ 19 w 19"/>
                <a:gd name="T29" fmla="*/ 303 h 417"/>
                <a:gd name="T30" fmla="*/ 19 w 19"/>
                <a:gd name="T31" fmla="*/ 247 h 417"/>
                <a:gd name="T32" fmla="*/ 0 w 19"/>
                <a:gd name="T33" fmla="*/ 247 h 417"/>
                <a:gd name="T34" fmla="*/ 0 w 19"/>
                <a:gd name="T35" fmla="*/ 228 h 417"/>
                <a:gd name="T36" fmla="*/ 19 w 19"/>
                <a:gd name="T37" fmla="*/ 228 h 417"/>
                <a:gd name="T38" fmla="*/ 19 w 19"/>
                <a:gd name="T39" fmla="*/ 247 h 417"/>
                <a:gd name="T40" fmla="*/ 19 w 19"/>
                <a:gd name="T41" fmla="*/ 190 h 417"/>
                <a:gd name="T42" fmla="*/ 0 w 19"/>
                <a:gd name="T43" fmla="*/ 190 h 417"/>
                <a:gd name="T44" fmla="*/ 0 w 19"/>
                <a:gd name="T45" fmla="*/ 171 h 417"/>
                <a:gd name="T46" fmla="*/ 19 w 19"/>
                <a:gd name="T47" fmla="*/ 171 h 417"/>
                <a:gd name="T48" fmla="*/ 19 w 19"/>
                <a:gd name="T49" fmla="*/ 190 h 417"/>
                <a:gd name="T50" fmla="*/ 19 w 19"/>
                <a:gd name="T51" fmla="*/ 133 h 417"/>
                <a:gd name="T52" fmla="*/ 0 w 19"/>
                <a:gd name="T53" fmla="*/ 133 h 417"/>
                <a:gd name="T54" fmla="*/ 0 w 19"/>
                <a:gd name="T55" fmla="*/ 114 h 417"/>
                <a:gd name="T56" fmla="*/ 19 w 19"/>
                <a:gd name="T57" fmla="*/ 114 h 417"/>
                <a:gd name="T58" fmla="*/ 19 w 19"/>
                <a:gd name="T59" fmla="*/ 133 h 417"/>
                <a:gd name="T60" fmla="*/ 19 w 19"/>
                <a:gd name="T61" fmla="*/ 76 h 417"/>
                <a:gd name="T62" fmla="*/ 0 w 19"/>
                <a:gd name="T63" fmla="*/ 76 h 417"/>
                <a:gd name="T64" fmla="*/ 0 w 19"/>
                <a:gd name="T65" fmla="*/ 57 h 417"/>
                <a:gd name="T66" fmla="*/ 19 w 19"/>
                <a:gd name="T67" fmla="*/ 57 h 417"/>
                <a:gd name="T68" fmla="*/ 19 w 19"/>
                <a:gd name="T69" fmla="*/ 76 h 417"/>
                <a:gd name="T70" fmla="*/ 19 w 19"/>
                <a:gd name="T71" fmla="*/ 19 h 417"/>
                <a:gd name="T72" fmla="*/ 0 w 19"/>
                <a:gd name="T73" fmla="*/ 19 h 417"/>
                <a:gd name="T74" fmla="*/ 0 w 19"/>
                <a:gd name="T75" fmla="*/ 0 h 417"/>
                <a:gd name="T76" fmla="*/ 19 w 19"/>
                <a:gd name="T77" fmla="*/ 0 h 417"/>
                <a:gd name="T78" fmla="*/ 19 w 19"/>
                <a:gd name="T79" fmla="*/ 19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" h="417">
                  <a:moveTo>
                    <a:pt x="19" y="417"/>
                  </a:moveTo>
                  <a:lnTo>
                    <a:pt x="0" y="417"/>
                  </a:lnTo>
                  <a:lnTo>
                    <a:pt x="0" y="398"/>
                  </a:lnTo>
                  <a:lnTo>
                    <a:pt x="19" y="398"/>
                  </a:lnTo>
                  <a:lnTo>
                    <a:pt x="19" y="417"/>
                  </a:lnTo>
                  <a:close/>
                  <a:moveTo>
                    <a:pt x="19" y="360"/>
                  </a:moveTo>
                  <a:lnTo>
                    <a:pt x="0" y="360"/>
                  </a:lnTo>
                  <a:lnTo>
                    <a:pt x="0" y="341"/>
                  </a:lnTo>
                  <a:lnTo>
                    <a:pt x="19" y="341"/>
                  </a:lnTo>
                  <a:lnTo>
                    <a:pt x="19" y="360"/>
                  </a:lnTo>
                  <a:close/>
                  <a:moveTo>
                    <a:pt x="19" y="303"/>
                  </a:moveTo>
                  <a:lnTo>
                    <a:pt x="0" y="303"/>
                  </a:lnTo>
                  <a:lnTo>
                    <a:pt x="0" y="285"/>
                  </a:lnTo>
                  <a:lnTo>
                    <a:pt x="19" y="285"/>
                  </a:lnTo>
                  <a:lnTo>
                    <a:pt x="19" y="303"/>
                  </a:lnTo>
                  <a:close/>
                  <a:moveTo>
                    <a:pt x="19" y="247"/>
                  </a:moveTo>
                  <a:lnTo>
                    <a:pt x="0" y="247"/>
                  </a:lnTo>
                  <a:lnTo>
                    <a:pt x="0" y="228"/>
                  </a:lnTo>
                  <a:lnTo>
                    <a:pt x="19" y="228"/>
                  </a:lnTo>
                  <a:lnTo>
                    <a:pt x="19" y="247"/>
                  </a:lnTo>
                  <a:close/>
                  <a:moveTo>
                    <a:pt x="19" y="190"/>
                  </a:moveTo>
                  <a:lnTo>
                    <a:pt x="0" y="190"/>
                  </a:lnTo>
                  <a:lnTo>
                    <a:pt x="0" y="171"/>
                  </a:lnTo>
                  <a:lnTo>
                    <a:pt x="19" y="171"/>
                  </a:lnTo>
                  <a:lnTo>
                    <a:pt x="19" y="190"/>
                  </a:lnTo>
                  <a:close/>
                  <a:moveTo>
                    <a:pt x="19" y="133"/>
                  </a:moveTo>
                  <a:lnTo>
                    <a:pt x="0" y="133"/>
                  </a:lnTo>
                  <a:lnTo>
                    <a:pt x="0" y="114"/>
                  </a:lnTo>
                  <a:lnTo>
                    <a:pt x="19" y="114"/>
                  </a:lnTo>
                  <a:lnTo>
                    <a:pt x="19" y="133"/>
                  </a:lnTo>
                  <a:close/>
                  <a:moveTo>
                    <a:pt x="19" y="76"/>
                  </a:moveTo>
                  <a:lnTo>
                    <a:pt x="0" y="76"/>
                  </a:lnTo>
                  <a:lnTo>
                    <a:pt x="0" y="57"/>
                  </a:lnTo>
                  <a:lnTo>
                    <a:pt x="19" y="57"/>
                  </a:lnTo>
                  <a:lnTo>
                    <a:pt x="19" y="76"/>
                  </a:lnTo>
                  <a:close/>
                  <a:moveTo>
                    <a:pt x="19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275" name="直接连接符 49"/>
          <p:cNvCxnSpPr>
            <a:stCxn id="263" idx="1"/>
          </p:cNvCxnSpPr>
          <p:nvPr/>
        </p:nvCxnSpPr>
        <p:spPr>
          <a:xfrm flipV="1">
            <a:off x="8295889" y="1552966"/>
            <a:ext cx="90553" cy="1406439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直接连接符 51"/>
          <p:cNvCxnSpPr/>
          <p:nvPr/>
        </p:nvCxnSpPr>
        <p:spPr>
          <a:xfrm flipV="1">
            <a:off x="10360264" y="1375028"/>
            <a:ext cx="0" cy="154640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8" name="文本框 52"/>
          <p:cNvSpPr txBox="1"/>
          <p:nvPr/>
        </p:nvSpPr>
        <p:spPr>
          <a:xfrm>
            <a:off x="7435119" y="773654"/>
            <a:ext cx="1387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065D88"/>
                </a:solidFill>
              </a:rPr>
              <a:t>Pick Up</a:t>
            </a:r>
          </a:p>
        </p:txBody>
      </p:sp>
      <p:sp>
        <p:nvSpPr>
          <p:cNvPr id="280" name="文本框 54"/>
          <p:cNvSpPr txBox="1"/>
          <p:nvPr/>
        </p:nvSpPr>
        <p:spPr>
          <a:xfrm>
            <a:off x="10008247" y="696697"/>
            <a:ext cx="1387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065D88"/>
                </a:solidFill>
              </a:rPr>
              <a:t>Drop Off</a:t>
            </a:r>
          </a:p>
        </p:txBody>
      </p:sp>
    </p:spTree>
    <p:extLst>
      <p:ext uri="{BB962C8B-B14F-4D97-AF65-F5344CB8AC3E}">
        <p14:creationId xmlns:p14="http://schemas.microsoft.com/office/powerpoint/2010/main" val="3461527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Technical Details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Comparison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3818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Technical Details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What’s cool?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7119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Technical Details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What’s technology going to use?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1301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Technical Details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How to use interactive visuals?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933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Teamwork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How to work together?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925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Teamwork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Timeline?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5296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6728934" y="1524061"/>
            <a:ext cx="1523177" cy="1512168"/>
            <a:chOff x="6728934" y="1524061"/>
            <a:chExt cx="1523177" cy="1512168"/>
          </a:xfrm>
        </p:grpSpPr>
        <p:sp>
          <p:nvSpPr>
            <p:cNvPr id="13" name="任意多边形 12"/>
            <p:cNvSpPr/>
            <p:nvPr/>
          </p:nvSpPr>
          <p:spPr>
            <a:xfrm rot="19200000">
              <a:off x="6728934" y="1524061"/>
              <a:ext cx="1523177" cy="1512168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rgbClr val="7CAF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892069" y="2047331"/>
              <a:ext cx="12840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/>
                <a:t>Solution</a:t>
              </a:r>
              <a:endParaRPr lang="zh-CN" altLang="en-US" sz="2400" b="1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245119" y="2584436"/>
            <a:ext cx="2199581" cy="2183682"/>
            <a:chOff x="5245119" y="2584436"/>
            <a:chExt cx="2199581" cy="2183682"/>
          </a:xfrm>
        </p:grpSpPr>
        <p:sp>
          <p:nvSpPr>
            <p:cNvPr id="12" name="任意多边形 11"/>
            <p:cNvSpPr/>
            <p:nvPr/>
          </p:nvSpPr>
          <p:spPr>
            <a:xfrm rot="19200000">
              <a:off x="5245119" y="2584436"/>
              <a:ext cx="2199581" cy="2183682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rgbClr val="065D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708482" y="3287577"/>
              <a:ext cx="14541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/>
                <a:t>Technical</a:t>
              </a:r>
            </a:p>
            <a:p>
              <a:r>
                <a:rPr lang="en-US" altLang="zh-CN" sz="2400" b="1" dirty="0" smtClean="0"/>
                <a:t>Details</a:t>
              </a:r>
              <a:endParaRPr lang="zh-CN" altLang="en-US" sz="2400" b="1" dirty="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461655" y="1733548"/>
            <a:ext cx="2288738" cy="2067731"/>
            <a:chOff x="4052574" y="2019274"/>
            <a:chExt cx="1652518" cy="1512168"/>
          </a:xfrm>
        </p:grpSpPr>
        <p:sp>
          <p:nvSpPr>
            <p:cNvPr id="15" name="任意多边形 14"/>
            <p:cNvSpPr/>
            <p:nvPr/>
          </p:nvSpPr>
          <p:spPr>
            <a:xfrm rot="19200000">
              <a:off x="4052574" y="2019274"/>
              <a:ext cx="1523177" cy="1512168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rgbClr val="0FA8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243269" y="2599432"/>
              <a:ext cx="1461823" cy="337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B</a:t>
              </a:r>
              <a:r>
                <a:rPr lang="en-US" altLang="zh-CN" sz="2400" b="1" dirty="0" smtClean="0"/>
                <a:t>ackground</a:t>
              </a:r>
              <a:endParaRPr lang="zh-CN" altLang="en-US" sz="2400" b="1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058291" y="4250746"/>
            <a:ext cx="1970558" cy="1937724"/>
            <a:chOff x="4058291" y="4250746"/>
            <a:chExt cx="1970558" cy="1937724"/>
          </a:xfrm>
        </p:grpSpPr>
        <p:sp>
          <p:nvSpPr>
            <p:cNvPr id="14" name="任意多边形 13"/>
            <p:cNvSpPr/>
            <p:nvPr/>
          </p:nvSpPr>
          <p:spPr>
            <a:xfrm rot="19200000">
              <a:off x="4058291" y="4250746"/>
              <a:ext cx="1970558" cy="1937724"/>
            </a:xfrm>
            <a:custGeom>
              <a:avLst/>
              <a:gdLst>
                <a:gd name="connsiteX0" fmla="*/ 2094610 w 2932774"/>
                <a:gd name="connsiteY0" fmla="*/ 749566 h 2911576"/>
                <a:gd name="connsiteX1" fmla="*/ 725074 w 2932774"/>
                <a:gd name="connsiteY1" fmla="*/ 869385 h 2911576"/>
                <a:gd name="connsiteX2" fmla="*/ 844892 w 2932774"/>
                <a:gd name="connsiteY2" fmla="*/ 2238922 h 2911576"/>
                <a:gd name="connsiteX3" fmla="*/ 2214429 w 2932774"/>
                <a:gd name="connsiteY3" fmla="*/ 2119103 h 2911576"/>
                <a:gd name="connsiteX4" fmla="*/ 2094610 w 2932774"/>
                <a:gd name="connsiteY4" fmla="*/ 749566 h 2911576"/>
                <a:gd name="connsiteX5" fmla="*/ 2334142 w 2932774"/>
                <a:gd name="connsiteY5" fmla="*/ 298936 h 2911576"/>
                <a:gd name="connsiteX6" fmla="*/ 2489223 w 2932774"/>
                <a:gd name="connsiteY6" fmla="*/ 429064 h 2911576"/>
                <a:gd name="connsiteX7" fmla="*/ 2320667 w 2932774"/>
                <a:gd name="connsiteY7" fmla="*/ 742363 h 2911576"/>
                <a:gd name="connsiteX8" fmla="*/ 2354461 w 2932774"/>
                <a:gd name="connsiteY8" fmla="*/ 777201 h 2911576"/>
                <a:gd name="connsiteX9" fmla="*/ 2535311 w 2932774"/>
                <a:gd name="connsiteY9" fmla="*/ 1114855 h 2911576"/>
                <a:gd name="connsiteX10" fmla="*/ 2536967 w 2932774"/>
                <a:gd name="connsiteY10" fmla="*/ 1121826 h 2911576"/>
                <a:gd name="connsiteX11" fmla="*/ 2897593 w 2932774"/>
                <a:gd name="connsiteY11" fmla="*/ 1132603 h 2911576"/>
                <a:gd name="connsiteX12" fmla="*/ 2932774 w 2932774"/>
                <a:gd name="connsiteY12" fmla="*/ 1331966 h 2911576"/>
                <a:gd name="connsiteX13" fmla="*/ 2590256 w 2932774"/>
                <a:gd name="connsiteY13" fmla="*/ 1468461 h 2911576"/>
                <a:gd name="connsiteX14" fmla="*/ 2591629 w 2932774"/>
                <a:gd name="connsiteY14" fmla="*/ 1489431 h 2911576"/>
                <a:gd name="connsiteX15" fmla="*/ 2520747 w 2932774"/>
                <a:gd name="connsiteY15" fmla="*/ 1866501 h 2911576"/>
                <a:gd name="connsiteX16" fmla="*/ 2514437 w 2932774"/>
                <a:gd name="connsiteY16" fmla="*/ 1879930 h 2911576"/>
                <a:gd name="connsiteX17" fmla="*/ 2803260 w 2932774"/>
                <a:gd name="connsiteY17" fmla="*/ 2137440 h 2911576"/>
                <a:gd name="connsiteX18" fmla="*/ 2702039 w 2932774"/>
                <a:gd name="connsiteY18" fmla="*/ 2312761 h 2911576"/>
                <a:gd name="connsiteX19" fmla="*/ 2334283 w 2932774"/>
                <a:gd name="connsiteY19" fmla="*/ 2191277 h 2911576"/>
                <a:gd name="connsiteX20" fmla="*/ 2319995 w 2932774"/>
                <a:gd name="connsiteY20" fmla="*/ 2211637 h 2911576"/>
                <a:gd name="connsiteX21" fmla="*/ 2062648 w 2932774"/>
                <a:gd name="connsiteY21" fmla="*/ 2439877 h 2911576"/>
                <a:gd name="connsiteX22" fmla="*/ 2003075 w 2932774"/>
                <a:gd name="connsiteY22" fmla="*/ 2474637 h 2911576"/>
                <a:gd name="connsiteX23" fmla="*/ 2056587 w 2932774"/>
                <a:gd name="connsiteY23" fmla="*/ 2842337 h 2911576"/>
                <a:gd name="connsiteX24" fmla="*/ 1866354 w 2932774"/>
                <a:gd name="connsiteY24" fmla="*/ 2911576 h 2911576"/>
                <a:gd name="connsiteX25" fmla="*/ 1671448 w 2932774"/>
                <a:gd name="connsiteY25" fmla="*/ 2596242 h 2911576"/>
                <a:gd name="connsiteX26" fmla="*/ 1548242 w 2932774"/>
                <a:gd name="connsiteY26" fmla="*/ 2620265 h 2911576"/>
                <a:gd name="connsiteX27" fmla="*/ 1331260 w 2932774"/>
                <a:gd name="connsiteY27" fmla="*/ 2620591 h 2911576"/>
                <a:gd name="connsiteX28" fmla="*/ 1231810 w 2932774"/>
                <a:gd name="connsiteY28" fmla="*/ 2601211 h 2911576"/>
                <a:gd name="connsiteX29" fmla="*/ 1049067 w 2932774"/>
                <a:gd name="connsiteY29" fmla="*/ 2896869 h 2911576"/>
                <a:gd name="connsiteX30" fmla="*/ 858832 w 2932774"/>
                <a:gd name="connsiteY30" fmla="*/ 2827631 h 2911576"/>
                <a:gd name="connsiteX31" fmla="*/ 907780 w 2932774"/>
                <a:gd name="connsiteY31" fmla="*/ 2491308 h 2911576"/>
                <a:gd name="connsiteX32" fmla="*/ 816874 w 2932774"/>
                <a:gd name="connsiteY32" fmla="*/ 2436359 h 2911576"/>
                <a:gd name="connsiteX33" fmla="*/ 725221 w 2932774"/>
                <a:gd name="connsiteY33" fmla="*/ 2367165 h 2911576"/>
                <a:gd name="connsiteX34" fmla="*/ 641163 w 2932774"/>
                <a:gd name="connsiteY34" fmla="*/ 2288921 h 2911576"/>
                <a:gd name="connsiteX35" fmla="*/ 574277 w 2932774"/>
                <a:gd name="connsiteY35" fmla="*/ 2212385 h 2911576"/>
                <a:gd name="connsiteX36" fmla="*/ 268562 w 2932774"/>
                <a:gd name="connsiteY36" fmla="*/ 2313374 h 2911576"/>
                <a:gd name="connsiteX37" fmla="*/ 167340 w 2932774"/>
                <a:gd name="connsiteY37" fmla="*/ 2138053 h 2911576"/>
                <a:gd name="connsiteX38" fmla="*/ 411251 w 2932774"/>
                <a:gd name="connsiteY38" fmla="*/ 1920587 h 2911576"/>
                <a:gd name="connsiteX39" fmla="*/ 370408 w 2932774"/>
                <a:gd name="connsiteY39" fmla="*/ 1814340 h 2911576"/>
                <a:gd name="connsiteX40" fmla="*/ 330144 w 2932774"/>
                <a:gd name="connsiteY40" fmla="*/ 1546283 h 2911576"/>
                <a:gd name="connsiteX41" fmla="*/ 333010 w 2932774"/>
                <a:gd name="connsiteY41" fmla="*/ 1450313 h 2911576"/>
                <a:gd name="connsiteX42" fmla="*/ 0 w 2932774"/>
                <a:gd name="connsiteY42" fmla="*/ 1317659 h 2911576"/>
                <a:gd name="connsiteX43" fmla="*/ 35154 w 2932774"/>
                <a:gd name="connsiteY43" fmla="*/ 1118292 h 2911576"/>
                <a:gd name="connsiteX44" fmla="*/ 405289 w 2932774"/>
                <a:gd name="connsiteY44" fmla="*/ 1107180 h 2911576"/>
                <a:gd name="connsiteX45" fmla="*/ 444695 w 2932774"/>
                <a:gd name="connsiteY45" fmla="*/ 1011372 h 2911576"/>
                <a:gd name="connsiteX46" fmla="*/ 601458 w 2932774"/>
                <a:gd name="connsiteY46" fmla="*/ 769611 h 2911576"/>
                <a:gd name="connsiteX47" fmla="*/ 622589 w 2932774"/>
                <a:gd name="connsiteY47" fmla="*/ 747913 h 2911576"/>
                <a:gd name="connsiteX48" fmla="*/ 446039 w 2932774"/>
                <a:gd name="connsiteY48" fmla="*/ 419756 h 2911576"/>
                <a:gd name="connsiteX49" fmla="*/ 601120 w 2932774"/>
                <a:gd name="connsiteY49" fmla="*/ 289627 h 2911576"/>
                <a:gd name="connsiteX50" fmla="*/ 894887 w 2932774"/>
                <a:gd name="connsiteY50" fmla="*/ 521468 h 2911576"/>
                <a:gd name="connsiteX51" fmla="*/ 1005061 w 2932774"/>
                <a:gd name="connsiteY51" fmla="*/ 460695 h 2911576"/>
                <a:gd name="connsiteX52" fmla="*/ 1159434 w 2932774"/>
                <a:gd name="connsiteY52" fmla="*/ 402668 h 2911576"/>
                <a:gd name="connsiteX53" fmla="*/ 1288857 w 2932774"/>
                <a:gd name="connsiteY53" fmla="*/ 377431 h 2911576"/>
                <a:gd name="connsiteX54" fmla="*/ 1367154 w 2932774"/>
                <a:gd name="connsiteY54" fmla="*/ 0 h 2911576"/>
                <a:gd name="connsiteX55" fmla="*/ 1569597 w 2932774"/>
                <a:gd name="connsiteY55" fmla="*/ 0 h 2911576"/>
                <a:gd name="connsiteX56" fmla="*/ 1646698 w 2932774"/>
                <a:gd name="connsiteY56" fmla="*/ 371669 h 2911576"/>
                <a:gd name="connsiteX57" fmla="*/ 1803965 w 2932774"/>
                <a:gd name="connsiteY57" fmla="*/ 402316 h 2911576"/>
                <a:gd name="connsiteX58" fmla="*/ 2008116 w 2932774"/>
                <a:gd name="connsiteY58" fmla="*/ 486582 h 2911576"/>
                <a:gd name="connsiteX59" fmla="*/ 2055596 w 2932774"/>
                <a:gd name="connsiteY59" fmla="*/ 518765 h 291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932774" h="2911576">
                  <a:moveTo>
                    <a:pt x="2094610" y="749566"/>
                  </a:moveTo>
                  <a:cubicBezTo>
                    <a:pt x="1683337" y="404466"/>
                    <a:pt x="1070173" y="458111"/>
                    <a:pt x="725074" y="869385"/>
                  </a:cubicBezTo>
                  <a:cubicBezTo>
                    <a:pt x="379974" y="1280659"/>
                    <a:pt x="433619" y="1893822"/>
                    <a:pt x="844892" y="2238922"/>
                  </a:cubicBezTo>
                  <a:cubicBezTo>
                    <a:pt x="1256166" y="2584021"/>
                    <a:pt x="1869330" y="2530377"/>
                    <a:pt x="2214429" y="2119103"/>
                  </a:cubicBezTo>
                  <a:cubicBezTo>
                    <a:pt x="2559529" y="1707829"/>
                    <a:pt x="2505884" y="1094665"/>
                    <a:pt x="2094610" y="749566"/>
                  </a:cubicBezTo>
                  <a:close/>
                  <a:moveTo>
                    <a:pt x="2334142" y="298936"/>
                  </a:moveTo>
                  <a:lnTo>
                    <a:pt x="2489223" y="429064"/>
                  </a:lnTo>
                  <a:lnTo>
                    <a:pt x="2320667" y="742363"/>
                  </a:lnTo>
                  <a:lnTo>
                    <a:pt x="2354461" y="777201"/>
                  </a:lnTo>
                  <a:cubicBezTo>
                    <a:pt x="2435203" y="879773"/>
                    <a:pt x="2495636" y="994236"/>
                    <a:pt x="2535311" y="1114855"/>
                  </a:cubicBezTo>
                  <a:lnTo>
                    <a:pt x="2536967" y="1121826"/>
                  </a:lnTo>
                  <a:lnTo>
                    <a:pt x="2897593" y="1132603"/>
                  </a:lnTo>
                  <a:lnTo>
                    <a:pt x="2932774" y="1331966"/>
                  </a:lnTo>
                  <a:lnTo>
                    <a:pt x="2590256" y="1468461"/>
                  </a:lnTo>
                  <a:lnTo>
                    <a:pt x="2591629" y="1489431"/>
                  </a:lnTo>
                  <a:cubicBezTo>
                    <a:pt x="2589349" y="1616619"/>
                    <a:pt x="2565870" y="1744223"/>
                    <a:pt x="2520747" y="1866501"/>
                  </a:cubicBezTo>
                  <a:lnTo>
                    <a:pt x="2514437" y="1879930"/>
                  </a:lnTo>
                  <a:lnTo>
                    <a:pt x="2803260" y="2137440"/>
                  </a:lnTo>
                  <a:lnTo>
                    <a:pt x="2702039" y="2312761"/>
                  </a:lnTo>
                  <a:lnTo>
                    <a:pt x="2334283" y="2191277"/>
                  </a:lnTo>
                  <a:lnTo>
                    <a:pt x="2319995" y="2211637"/>
                  </a:lnTo>
                  <a:cubicBezTo>
                    <a:pt x="2243832" y="2302406"/>
                    <a:pt x="2156847" y="2378603"/>
                    <a:pt x="2062648" y="2439877"/>
                  </a:cubicBezTo>
                  <a:lnTo>
                    <a:pt x="2003075" y="2474637"/>
                  </a:lnTo>
                  <a:lnTo>
                    <a:pt x="2056587" y="2842337"/>
                  </a:lnTo>
                  <a:lnTo>
                    <a:pt x="1866354" y="2911576"/>
                  </a:lnTo>
                  <a:lnTo>
                    <a:pt x="1671448" y="2596242"/>
                  </a:lnTo>
                  <a:lnTo>
                    <a:pt x="1548242" y="2620265"/>
                  </a:lnTo>
                  <a:cubicBezTo>
                    <a:pt x="1476091" y="2627302"/>
                    <a:pt x="1403408" y="2627445"/>
                    <a:pt x="1331260" y="2620591"/>
                  </a:cubicBezTo>
                  <a:lnTo>
                    <a:pt x="1231810" y="2601211"/>
                  </a:lnTo>
                  <a:lnTo>
                    <a:pt x="1049067" y="2896869"/>
                  </a:lnTo>
                  <a:lnTo>
                    <a:pt x="858832" y="2827631"/>
                  </a:lnTo>
                  <a:lnTo>
                    <a:pt x="907780" y="2491308"/>
                  </a:lnTo>
                  <a:lnTo>
                    <a:pt x="816874" y="2436359"/>
                  </a:lnTo>
                  <a:cubicBezTo>
                    <a:pt x="785477" y="2415113"/>
                    <a:pt x="754881" y="2392053"/>
                    <a:pt x="725221" y="2367165"/>
                  </a:cubicBezTo>
                  <a:cubicBezTo>
                    <a:pt x="695562" y="2342277"/>
                    <a:pt x="667538" y="2316150"/>
                    <a:pt x="641163" y="2288921"/>
                  </a:cubicBezTo>
                  <a:lnTo>
                    <a:pt x="574277" y="2212385"/>
                  </a:lnTo>
                  <a:lnTo>
                    <a:pt x="268562" y="2313374"/>
                  </a:lnTo>
                  <a:lnTo>
                    <a:pt x="167340" y="2138053"/>
                  </a:lnTo>
                  <a:lnTo>
                    <a:pt x="411251" y="1920587"/>
                  </a:lnTo>
                  <a:lnTo>
                    <a:pt x="370408" y="1814340"/>
                  </a:lnTo>
                  <a:cubicBezTo>
                    <a:pt x="346310" y="1727013"/>
                    <a:pt x="332834" y="1636964"/>
                    <a:pt x="330144" y="1546283"/>
                  </a:cubicBezTo>
                  <a:lnTo>
                    <a:pt x="333010" y="1450313"/>
                  </a:lnTo>
                  <a:lnTo>
                    <a:pt x="0" y="1317659"/>
                  </a:lnTo>
                  <a:lnTo>
                    <a:pt x="35154" y="1118292"/>
                  </a:lnTo>
                  <a:lnTo>
                    <a:pt x="405289" y="1107180"/>
                  </a:lnTo>
                  <a:lnTo>
                    <a:pt x="444695" y="1011372"/>
                  </a:lnTo>
                  <a:cubicBezTo>
                    <a:pt x="485787" y="926536"/>
                    <a:pt x="537987" y="845252"/>
                    <a:pt x="601458" y="769611"/>
                  </a:cubicBezTo>
                  <a:lnTo>
                    <a:pt x="622589" y="747913"/>
                  </a:lnTo>
                  <a:lnTo>
                    <a:pt x="446039" y="419756"/>
                  </a:lnTo>
                  <a:lnTo>
                    <a:pt x="601120" y="289627"/>
                  </a:lnTo>
                  <a:lnTo>
                    <a:pt x="894887" y="521468"/>
                  </a:lnTo>
                  <a:lnTo>
                    <a:pt x="1005061" y="460695"/>
                  </a:lnTo>
                  <a:cubicBezTo>
                    <a:pt x="1055317" y="437563"/>
                    <a:pt x="1106924" y="418206"/>
                    <a:pt x="1159434" y="402668"/>
                  </a:cubicBezTo>
                  <a:lnTo>
                    <a:pt x="1288857" y="377431"/>
                  </a:lnTo>
                  <a:lnTo>
                    <a:pt x="1367154" y="0"/>
                  </a:lnTo>
                  <a:lnTo>
                    <a:pt x="1569597" y="0"/>
                  </a:lnTo>
                  <a:lnTo>
                    <a:pt x="1646698" y="371669"/>
                  </a:lnTo>
                  <a:lnTo>
                    <a:pt x="1803965" y="402316"/>
                  </a:lnTo>
                  <a:cubicBezTo>
                    <a:pt x="1873976" y="423270"/>
                    <a:pt x="1942381" y="451323"/>
                    <a:pt x="2008116" y="486582"/>
                  </a:cubicBezTo>
                  <a:lnTo>
                    <a:pt x="2055596" y="518765"/>
                  </a:lnTo>
                  <a:close/>
                </a:path>
              </a:pathLst>
            </a:custGeom>
            <a:solidFill>
              <a:srgbClr val="0767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68580" tIns="34290" rIns="68580" bIns="34290" rtlCol="0" anchor="ctr">
              <a:noAutofit/>
            </a:bodyPr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317883" y="5022261"/>
              <a:ext cx="15558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/>
                <a:t>Teamwork</a:t>
              </a:r>
              <a:endParaRPr lang="zh-CN" altLang="en-US" sz="2400" b="1" dirty="0"/>
            </a:p>
          </p:txBody>
        </p:sp>
      </p:grpSp>
      <p:sp>
        <p:nvSpPr>
          <p:cNvPr id="30" name="文本框 7"/>
          <p:cNvSpPr txBox="1"/>
          <p:nvPr/>
        </p:nvSpPr>
        <p:spPr>
          <a:xfrm>
            <a:off x="1729195" y="972373"/>
            <a:ext cx="2400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/>
              <a:t>CONTENTS</a:t>
            </a:r>
            <a:endParaRPr lang="zh-CN" altLang="en-US" sz="3600" b="1" dirty="0"/>
          </a:p>
        </p:txBody>
      </p:sp>
      <p:sp>
        <p:nvSpPr>
          <p:cNvPr id="32" name="矩形 1"/>
          <p:cNvSpPr/>
          <p:nvPr/>
        </p:nvSpPr>
        <p:spPr>
          <a:xfrm>
            <a:off x="609600" y="419099"/>
            <a:ext cx="438150" cy="43815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2"/>
          <p:cNvSpPr/>
          <p:nvPr/>
        </p:nvSpPr>
        <p:spPr>
          <a:xfrm>
            <a:off x="1024618" y="419099"/>
            <a:ext cx="438150" cy="438150"/>
          </a:xfrm>
          <a:prstGeom prst="rect">
            <a:avLst/>
          </a:prstGeom>
          <a:solidFill>
            <a:srgbClr val="0549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"/>
          <p:cNvSpPr/>
          <p:nvPr/>
        </p:nvSpPr>
        <p:spPr>
          <a:xfrm>
            <a:off x="1464129" y="419099"/>
            <a:ext cx="438150" cy="438150"/>
          </a:xfrm>
          <a:prstGeom prst="rect">
            <a:avLst/>
          </a:prstGeom>
          <a:solidFill>
            <a:srgbClr val="0767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4"/>
          <p:cNvSpPr/>
          <p:nvPr/>
        </p:nvSpPr>
        <p:spPr>
          <a:xfrm>
            <a:off x="609600" y="857249"/>
            <a:ext cx="438150" cy="4381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5"/>
          <p:cNvSpPr/>
          <p:nvPr/>
        </p:nvSpPr>
        <p:spPr>
          <a:xfrm>
            <a:off x="609600" y="1295399"/>
            <a:ext cx="415018" cy="438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6"/>
          <p:cNvSpPr/>
          <p:nvPr/>
        </p:nvSpPr>
        <p:spPr>
          <a:xfrm>
            <a:off x="1024618" y="857249"/>
            <a:ext cx="438150" cy="43815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4382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789075" y="482949"/>
            <a:ext cx="632581" cy="643235"/>
            <a:chOff x="628650" y="640896"/>
            <a:chExt cx="1292679" cy="1314450"/>
          </a:xfrm>
        </p:grpSpPr>
        <p:sp>
          <p:nvSpPr>
            <p:cNvPr id="33" name="矩形 32"/>
            <p:cNvSpPr/>
            <p:nvPr/>
          </p:nvSpPr>
          <p:spPr>
            <a:xfrm>
              <a:off x="628650" y="640896"/>
              <a:ext cx="438150" cy="43815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043668" y="640896"/>
              <a:ext cx="438150" cy="438150"/>
            </a:xfrm>
            <a:prstGeom prst="rect">
              <a:avLst/>
            </a:prstGeom>
            <a:solidFill>
              <a:srgbClr val="0549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483179" y="640896"/>
              <a:ext cx="438150" cy="438150"/>
            </a:xfrm>
            <a:prstGeom prst="rect">
              <a:avLst/>
            </a:prstGeom>
            <a:solidFill>
              <a:srgbClr val="0767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628650" y="1079046"/>
              <a:ext cx="438150" cy="43815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628650" y="1517196"/>
              <a:ext cx="438150" cy="438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1043668" y="1079046"/>
              <a:ext cx="438150" cy="43815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1314449" y="788145"/>
            <a:ext cx="6912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Background - Why we choose this topic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85554" y="2286001"/>
            <a:ext cx="2845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1.1 billion individual taxi trip</a:t>
            </a:r>
          </a:p>
          <a:p>
            <a:r>
              <a:rPr lang="en-US" dirty="0"/>
              <a:t>f</a:t>
            </a:r>
            <a:r>
              <a:rPr lang="en-US" dirty="0" smtClean="0"/>
              <a:t>rom Jan. 2009 to Jun. 2015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06579" y="1766580"/>
            <a:ext cx="1140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 smtClean="0"/>
              <a:t>Volume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206579" y="3476357"/>
            <a:ext cx="11893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Veracity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126" y="1340594"/>
            <a:ext cx="6371102" cy="51765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924992" y="4131863"/>
            <a:ext cx="2752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LA(single) vs. NYC(multiple)</a:t>
            </a:r>
          </a:p>
        </p:txBody>
      </p:sp>
    </p:spTree>
    <p:extLst>
      <p:ext uri="{BB962C8B-B14F-4D97-AF65-F5344CB8AC3E}">
        <p14:creationId xmlns:p14="http://schemas.microsoft.com/office/powerpoint/2010/main" val="4192058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Background - Why interesting? How Useful?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Why important? 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 rot="616605">
            <a:off x="7859862" y="1811542"/>
            <a:ext cx="377516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How bad is the rush hour traffic from Midtown to JFK Airport?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rot="21333104">
            <a:off x="7197639" y="2573835"/>
            <a:ext cx="4193177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Where does the Bridge and Tunnel crowd hang out on Saturday nights?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388020">
            <a:off x="8435874" y="3442522"/>
            <a:ext cx="3226527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What time do investment bankers get to work?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 rot="772828">
            <a:off x="7505757" y="4111745"/>
            <a:ext cx="338867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How has Uber changed the landscape for taxis?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rot="21014175">
            <a:off x="7587167" y="4794576"/>
            <a:ext cx="4320556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Could Bruce Willis and Samuel L. Jackson have made it from 72</a:t>
            </a:r>
            <a:r>
              <a:rPr lang="en-US" baseline="30000" dirty="0" smtClean="0"/>
              <a:t>nd</a:t>
            </a:r>
            <a:r>
              <a:rPr lang="en-US" dirty="0" smtClean="0"/>
              <a:t> and Broadway to Wall Street in less than 30 minutes?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13558" y="3078208"/>
            <a:ext cx="63687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/>
              <a:t>Our visuals address </a:t>
            </a:r>
            <a:r>
              <a:rPr lang="en-US" sz="2000" b="1" dirty="0"/>
              <a:t>all of these questions and many more.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3545258" y="3478318"/>
            <a:ext cx="1549255" cy="0"/>
          </a:xfrm>
          <a:prstGeom prst="line">
            <a:avLst/>
          </a:prstGeom>
          <a:ln w="38100" cmpd="sng">
            <a:solidFill>
              <a:srgbClr val="0FA8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1985554" y="4010297"/>
            <a:ext cx="3174274" cy="13063"/>
          </a:xfrm>
          <a:prstGeom prst="line">
            <a:avLst/>
          </a:prstGeom>
          <a:ln w="38100">
            <a:solidFill>
              <a:srgbClr val="0767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225521" y="4598125"/>
            <a:ext cx="1736982" cy="13063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723568" y="3509096"/>
            <a:ext cx="130696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FA8F5"/>
                </a:solidFill>
              </a:rPr>
              <a:t>Interesting</a:t>
            </a:r>
            <a:endParaRPr lang="en-US" sz="2000" dirty="0">
              <a:solidFill>
                <a:srgbClr val="0FA8F5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117228" y="4091704"/>
            <a:ext cx="849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5496B"/>
                </a:solidFill>
              </a:rPr>
              <a:t>U</a:t>
            </a:r>
            <a:r>
              <a:rPr lang="en-US" sz="2000" dirty="0" smtClean="0">
                <a:solidFill>
                  <a:srgbClr val="05496B"/>
                </a:solidFill>
              </a:rPr>
              <a:t>seful</a:t>
            </a:r>
            <a:endParaRPr lang="en-US" sz="2000" dirty="0">
              <a:solidFill>
                <a:srgbClr val="05496B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577838" y="4663437"/>
            <a:ext cx="1238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2060"/>
                </a:solidFill>
              </a:rPr>
              <a:t>Important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820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Solution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Who is the audience?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85109" y="2129246"/>
            <a:ext cx="2692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Ride-sharing service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685109" y="4101737"/>
            <a:ext cx="30257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Individuals </a:t>
            </a:r>
          </a:p>
          <a:p>
            <a:r>
              <a:rPr lang="en-US" sz="2400" dirty="0" smtClean="0"/>
              <a:t>(especially for tourists)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4945" y="1713579"/>
            <a:ext cx="3837214" cy="7826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699" y="1635201"/>
            <a:ext cx="1538801" cy="10899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8492" y="2787355"/>
            <a:ext cx="1232263" cy="12322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6035" y="2795151"/>
            <a:ext cx="3174777" cy="134352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92749" y="4471069"/>
            <a:ext cx="1966700" cy="19867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0796" y="4332669"/>
            <a:ext cx="2936102" cy="216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896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Solution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Story Telling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75657" y="2168436"/>
            <a:ext cx="7578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What if </a:t>
            </a:r>
            <a:r>
              <a:rPr lang="en-US" sz="2400" dirty="0" err="1" smtClean="0"/>
              <a:t>ofo</a:t>
            </a:r>
            <a:r>
              <a:rPr lang="en-US" sz="2400" dirty="0" smtClean="0"/>
              <a:t> wants to enter into NYC after landed in Seattle</a:t>
            </a:r>
            <a:r>
              <a:rPr lang="en-US" altLang="zh-CN" sz="2400" dirty="0" smtClean="0"/>
              <a:t>?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175657" y="3631476"/>
            <a:ext cx="58679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How can Uber and Lyft extend market share?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72051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Solution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What are the deliverables?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1473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Technical Details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What are the design considerations?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24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8"/>
          <p:cNvSpPr txBox="1"/>
          <p:nvPr/>
        </p:nvSpPr>
        <p:spPr>
          <a:xfrm>
            <a:off x="1314449" y="788145"/>
            <a:ext cx="1001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Technical Details </a:t>
            </a:r>
            <a:r>
              <a:rPr lang="mr-IN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How to design, build and evaluate?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5803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4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1A9ED"/>
      </a:accent1>
      <a:accent2>
        <a:srgbClr val="00B050"/>
      </a:accent2>
      <a:accent3>
        <a:srgbClr val="002060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1619</TotalTime>
  <Words>307</Words>
  <Application>Microsoft Macintosh PowerPoint</Application>
  <PresentationFormat>Widescreen</PresentationFormat>
  <Paragraphs>51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</vt:lpstr>
      <vt:lpstr>Calibri Light</vt:lpstr>
      <vt:lpstr>Century Gothic</vt:lpstr>
      <vt:lpstr>Mangal</vt:lpstr>
      <vt:lpstr>Segoe UI Light</vt:lpstr>
      <vt:lpstr>微软雅黑</vt:lpstr>
      <vt:lpstr>Arial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Dongqi Fu</cp:lastModifiedBy>
  <cp:revision>78</cp:revision>
  <dcterms:created xsi:type="dcterms:W3CDTF">2015-07-31T04:09:26Z</dcterms:created>
  <dcterms:modified xsi:type="dcterms:W3CDTF">2017-10-11T01:36:02Z</dcterms:modified>
</cp:coreProperties>
</file>

<file path=docProps/thumbnail.jpeg>
</file>